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9e2f958760eb48e0" /><Relationship Type="http://schemas.openxmlformats.org/officeDocument/2006/relationships/extended-properties" Target="/docProps/app.xml" Id="Reaa92042717e40d4" /><Relationship Type="http://schemas.openxmlformats.org/officeDocument/2006/relationships/officeDocument" Target="/ppt/presentation.xml" Id="R05e5d130f9f348cf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5a2c8c8b72e7435b"/>
  </p:sldMasterIdLst>
  <p:notesMasterIdLst>
    <p:notesMasterId xmlns:r="http://schemas.openxmlformats.org/officeDocument/2006/relationships" r:id="Rb19410563b77462e"/>
  </p:notesMasterIdLst>
  <p:sldIdLst>
    <p:sldId xmlns:r="http://schemas.openxmlformats.org/officeDocument/2006/relationships" id="256" r:id="R6a10ce5d18124f1c"/>
    <p:sldId xmlns:r="http://schemas.openxmlformats.org/officeDocument/2006/relationships" id="257" r:id="Rf7b3ec98b6fc4d94"/>
    <p:sldId xmlns:r="http://schemas.openxmlformats.org/officeDocument/2006/relationships" id="258" r:id="Rad577811b4874c90"/>
    <p:sldId xmlns:r="http://schemas.openxmlformats.org/officeDocument/2006/relationships" id="259" r:id="R5cb46436dba34df7"/>
    <p:sldId xmlns:r="http://schemas.openxmlformats.org/officeDocument/2006/relationships" id="260" r:id="R826d9cd269a7408d"/>
    <p:sldId xmlns:r="http://schemas.openxmlformats.org/officeDocument/2006/relationships" id="261" r:id="Rb6e1c530a69f4b47"/>
    <p:sldId xmlns:r="http://schemas.openxmlformats.org/officeDocument/2006/relationships" id="262" r:id="Re7a183bcff944bc9"/>
    <p:sldId xmlns:r="http://schemas.openxmlformats.org/officeDocument/2006/relationships" id="263" r:id="R8ebe1cdb43224ab9"/>
    <p:sldId xmlns:r="http://schemas.openxmlformats.org/officeDocument/2006/relationships" id="264" r:id="R1bfda3ffecdd41a4"/>
    <p:sldId xmlns:r="http://schemas.openxmlformats.org/officeDocument/2006/relationships" id="265" r:id="R87b44a36b68f4e97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bae740761a114a05" /><Relationship Type="http://schemas.openxmlformats.org/officeDocument/2006/relationships/slideMaster" Target="/ppt/slideMasters/slideMaster1.xml" Id="R5a2c8c8b72e7435b" /><Relationship Type="http://schemas.openxmlformats.org/officeDocument/2006/relationships/notesMaster" Target="/ppt/notesMasters/notesMaster1.xml" Id="Rb19410563b77462e" /><Relationship Type="http://schemas.openxmlformats.org/officeDocument/2006/relationships/presProps" Target="/ppt/presProps.xml" Id="R53cf0a7c79034ef1" /><Relationship Type="http://schemas.openxmlformats.org/officeDocument/2006/relationships/tableStyles" Target="/ppt/tableStyles.xml" Id="R3180cfd9d0aa414a" /><Relationship Type="http://schemas.openxmlformats.org/officeDocument/2006/relationships/slide" Target="/ppt/slides/slide1.xml" Id="R6a10ce5d18124f1c" /><Relationship Type="http://schemas.openxmlformats.org/officeDocument/2006/relationships/slide" Target="/ppt/slides/slide2.xml" Id="Rf7b3ec98b6fc4d94" /><Relationship Type="http://schemas.openxmlformats.org/officeDocument/2006/relationships/slide" Target="/ppt/slides/slide3.xml" Id="Rad577811b4874c90" /><Relationship Type="http://schemas.openxmlformats.org/officeDocument/2006/relationships/slide" Target="/ppt/slides/slide4.xml" Id="R5cb46436dba34df7" /><Relationship Type="http://schemas.openxmlformats.org/officeDocument/2006/relationships/slide" Target="/ppt/slides/slide5.xml" Id="R826d9cd269a7408d" /><Relationship Type="http://schemas.openxmlformats.org/officeDocument/2006/relationships/slide" Target="/ppt/slides/slide6.xml" Id="Rb6e1c530a69f4b47" /><Relationship Type="http://schemas.openxmlformats.org/officeDocument/2006/relationships/slide" Target="/ppt/slides/slide7.xml" Id="Re7a183bcff944bc9" /><Relationship Type="http://schemas.openxmlformats.org/officeDocument/2006/relationships/slide" Target="/ppt/slides/slide8.xml" Id="R8ebe1cdb43224ab9" /><Relationship Type="http://schemas.openxmlformats.org/officeDocument/2006/relationships/slide" Target="/ppt/slides/slide9.xml" Id="R1bfda3ffecdd41a4" /><Relationship Type="http://schemas.openxmlformats.org/officeDocument/2006/relationships/slide" Target="/ppt/slides/slide10.xml" Id="R87b44a36b68f4e97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29a20fb814cb40c0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a1942b4644784a7a" /><Relationship Type="http://schemas.openxmlformats.org/officeDocument/2006/relationships/notesMaster" Target="/ppt/notesMasters/notesMaster1.xml" Id="R0e1e5e81ce38440e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4cc5cb9e89674289" /><Relationship Type="http://schemas.openxmlformats.org/officeDocument/2006/relationships/notesMaster" Target="/ppt/notesMasters/notesMaster1.xml" Id="Rc620498821ae4d48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daff218e5e734d25" /><Relationship Type="http://schemas.openxmlformats.org/officeDocument/2006/relationships/notesMaster" Target="/ppt/notesMasters/notesMaster1.xml" Id="R86297daf65c3411f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ccb078d152dd49b9" /><Relationship Type="http://schemas.openxmlformats.org/officeDocument/2006/relationships/notesMaster" Target="/ppt/notesMasters/notesMaster1.xml" Id="R3723620c90fe42f3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5f159e5610294562" /><Relationship Type="http://schemas.openxmlformats.org/officeDocument/2006/relationships/notesMaster" Target="/ppt/notesMasters/notesMaster1.xml" Id="R5d9fb79692024374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8acab922ec5740fb" /><Relationship Type="http://schemas.openxmlformats.org/officeDocument/2006/relationships/notesMaster" Target="/ppt/notesMasters/notesMaster1.xml" Id="R0f4bc9ff5c204a05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03020ce4c6a442bb" /><Relationship Type="http://schemas.openxmlformats.org/officeDocument/2006/relationships/notesMaster" Target="/ppt/notesMasters/notesMaster1.xml" Id="Re5450578b63b4253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5bc43f8f735b4141" /><Relationship Type="http://schemas.openxmlformats.org/officeDocument/2006/relationships/notesMaster" Target="/ppt/notesMasters/notesMaster1.xml" Id="R71ea1536b0ce482b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3b1518d28f4c4d0d" /><Relationship Type="http://schemas.openxmlformats.org/officeDocument/2006/relationships/notesMaster" Target="/ppt/notesMasters/notesMaster1.xml" Id="R8e62126a60de43ea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c38669f7712f478e" /><Relationship Type="http://schemas.openxmlformats.org/officeDocument/2006/relationships/notesMaster" Target="/ppt/notesMasters/notesMaster1.xml" Id="Rce1c0f877f6840f9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2fe718eb8d9f40de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e726560bd40e443d" /><Relationship Type="http://schemas.openxmlformats.org/officeDocument/2006/relationships/slideLayout" Target="/ppt/slideLayouts/slideLayout1.xml" Id="R19b82e91b232414d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19b82e91b232414d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23f0193b960435f" /><Relationship Type="http://schemas.openxmlformats.org/officeDocument/2006/relationships/image" Target="/ppt/media/image.jpeg" Id="R12c56b9043894684" /><Relationship Type="http://schemas.openxmlformats.org/officeDocument/2006/relationships/notesSlide" Target="/ppt/notesSlides/notesSlide1.xml" Id="Rcf792f70f91a439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19439586a024ab7" /><Relationship Type="http://schemas.openxmlformats.org/officeDocument/2006/relationships/notesSlide" Target="/ppt/notesSlides/notesSlide10.xml" Id="R6a2b4844a31f441f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8953b08f69542f1" /><Relationship Type="http://schemas.openxmlformats.org/officeDocument/2006/relationships/image" Target="/ppt/media/image2.jpeg" Id="Rf5207a0556fe4052" /><Relationship Type="http://schemas.openxmlformats.org/officeDocument/2006/relationships/image" Target="/ppt/media/image3.jpeg" Id="R2089a37ddf4046b2" /><Relationship Type="http://schemas.openxmlformats.org/officeDocument/2006/relationships/image" Target="/ppt/media/image4.jpeg" Id="R22d2e0b3826340fc" /><Relationship Type="http://schemas.openxmlformats.org/officeDocument/2006/relationships/notesSlide" Target="/ppt/notesSlides/notesSlide2.xml" Id="R42845776b695498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9849bcd070f4c72" /><Relationship Type="http://schemas.openxmlformats.org/officeDocument/2006/relationships/image" Target="/ppt/media/image5.jpeg" Id="R3a2a3eaa7beb4f58" /><Relationship Type="http://schemas.openxmlformats.org/officeDocument/2006/relationships/notesSlide" Target="/ppt/notesSlides/notesSlide3.xml" Id="Rb75d24e9678b4f3f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7797e27f191456d" /><Relationship Type="http://schemas.openxmlformats.org/officeDocument/2006/relationships/notesSlide" Target="/ppt/notesSlides/notesSlide4.xml" Id="R03d011f7bef74f28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69502c3e4aa459e" /><Relationship Type="http://schemas.openxmlformats.org/officeDocument/2006/relationships/notesSlide" Target="/ppt/notesSlides/notesSlide5.xml" Id="R42fd2e02fa584479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e756c46275a4e31" /><Relationship Type="http://schemas.openxmlformats.org/officeDocument/2006/relationships/notesSlide" Target="/ppt/notesSlides/notesSlide6.xml" Id="R782764143a5a47f5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69dbb29ab6a4053" /><Relationship Type="http://schemas.openxmlformats.org/officeDocument/2006/relationships/notesSlide" Target="/ppt/notesSlides/notesSlide7.xml" Id="R84d259b010a64b16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9e8d9339fd84870" /><Relationship Type="http://schemas.openxmlformats.org/officeDocument/2006/relationships/notesSlide" Target="/ppt/notesSlides/notesSlide8.xml" Id="R9c023262878848e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0dcf9ad010f4e0b" /><Relationship Type="http://schemas.openxmlformats.org/officeDocument/2006/relationships/notesSlide" Target="/ppt/notesSlides/notesSlide9.xml" Id="R936b1898b5e54314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2c56b9043894684"/>
          <a:srcRect xmlns:a="http://schemas.openxmlformats.org/drawingml/2006/main" l="1852" t="0" r="1852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239000" y="0"/>
            <a:ext cx="4953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pink-rule">
            <a:extLst xmlns:a="http://schemas.openxmlformats.org/drawingml/2006/main">
              <a:ext uri="{FF2B5EF4-FFF2-40B4-BE49-F238E27FC236}">
                <a16:creationId xmlns:a16="http://schemas.microsoft.com/office/drawing/2014/main" id="{78446623-A24F-49FC-B0F4-326E5C4771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447800"/>
            <a:ext cx="89535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CA8C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eyebrow">
            <a:extLst xmlns:a="http://schemas.openxmlformats.org/drawingml/2006/main">
              <a:ext uri="{FF2B5EF4-FFF2-40B4-BE49-F238E27FC236}">
                <a16:creationId xmlns:a16="http://schemas.microsoft.com/office/drawing/2014/main" id="{9EBA36A0-7DA1-408E-9A47-A9B4B704DC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323850"/>
            <a:ext cx="4572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7619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0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AGENCY-FUNDED DIGITAL MEDIA PROPOSAL</a:t>
            </a:r>
          </a:p>
        </p:txBody>
      </p:sp>
      <p:sp>
        <p:nvSpPr>
          <p:cNvPr id="4" name="cover-title">
            <a:extLst xmlns:a="http://schemas.openxmlformats.org/drawingml/2006/main">
              <a:ext uri="{FF2B5EF4-FFF2-40B4-BE49-F238E27FC236}">
                <a16:creationId xmlns:a16="http://schemas.microsoft.com/office/drawing/2014/main" id="{CAC38CBC-CDC1-4329-B96D-6338D9AD33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790700"/>
            <a:ext cx="6286500" cy="2000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40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40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광교의 유휴 유리면을</a:t>
            </a:r>
          </a:p>
          <a:p xmlns:a="http://schemas.openxmlformats.org/drawingml/2006/main">
            <a:pPr algn="l">
              <a:defRPr sz="40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40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수익형 디지털 매체로</a:t>
            </a:r>
          </a:p>
        </p:txBody>
      </p:sp>
      <p:sp>
        <p:nvSpPr>
          <p:cNvPr id="5" name="cover-sub">
            <a:extLst xmlns:a="http://schemas.openxmlformats.org/drawingml/2006/main">
              <a:ext uri="{FF2B5EF4-FFF2-40B4-BE49-F238E27FC236}">
                <a16:creationId xmlns:a16="http://schemas.microsoft.com/office/drawing/2014/main" id="{25ACE403-96C0-438C-AC72-9A96FFCDD7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4076700"/>
            <a:ext cx="6191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1D6B55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950" b="1">
                <a:solidFill>
                  <a:srgbClr val="1D6B55"/>
                </a:solidFill>
                <a:latin typeface="Apple SD Gothic Neo"/>
                <a:ea typeface="Apple SD Gothic Neo"/>
                <a:cs typeface="Apple SD Gothic Neo"/>
              </a:rPr>
              <a:t>설치비 0원 · 광고대행사 투자 및 운영권 제안</a:t>
            </a:r>
          </a:p>
        </p:txBody>
      </p:sp>
      <p:sp>
        <p:nvSpPr>
          <p:cNvPr id="6" name="site">
            <a:extLst xmlns:a="http://schemas.openxmlformats.org/drawingml/2006/main">
              <a:ext uri="{FF2B5EF4-FFF2-40B4-BE49-F238E27FC236}">
                <a16:creationId xmlns:a16="http://schemas.microsoft.com/office/drawing/2014/main" id="{39E7DC7B-9D2B-46B1-9D4A-DE9BB65E4C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5029200"/>
            <a:ext cx="49530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대상지  수원시 영통구 에듀타운로 101</a:t>
            </a:r>
          </a:p>
          <a:p xmlns:a="http://schemas.openxmlformats.org/drawingml/2006/main">
            <a:pPr algn="l">
              <a:defRPr sz="1500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운영명  광교모임공간J</a:t>
            </a:r>
          </a:p>
        </p:txBody>
      </p:sp>
      <p:sp>
        <p:nvSpPr>
          <p:cNvPr id="7" name="ask">
            <a:extLst xmlns:a="http://schemas.openxmlformats.org/drawingml/2006/main">
              <a:ext uri="{FF2B5EF4-FFF2-40B4-BE49-F238E27FC236}">
                <a16:creationId xmlns:a16="http://schemas.microsoft.com/office/drawing/2014/main" id="{16885C5C-9390-46ED-B418-73F257448D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6038850"/>
            <a:ext cx="61912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0196"/>
          </a:bodyPr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요청 의사결정  현장실사 및 조건부 투자협의</a:t>
            </a:r>
          </a:p>
        </p:txBody>
      </p:sp>
    </p:spTree>
    <p:extLst>
      <p:ext uri="{BB962C8B-B14F-4D97-AF65-F5344CB8AC3E}">
        <p14:creationId xmlns:p14="http://schemas.microsoft.com/office/powerpoint/2010/main" val="63841477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1" name="eyebrow">
            <a:extLst xmlns:a="http://schemas.openxmlformats.org/drawingml/2006/main">
              <a:ext uri="{FF2B5EF4-FFF2-40B4-BE49-F238E27FC236}">
                <a16:creationId xmlns:a16="http://schemas.microsoft.com/office/drawing/2014/main" id="{F15C0E46-0B55-4E2E-A31A-38276F983C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323850"/>
            <a:ext cx="4572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7619"/>
          </a:bodyPr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0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PROPOSED NEXT STEP</a:t>
            </a:r>
          </a:p>
        </p:txBody>
      </p:sp>
      <p:sp>
        <p:nvSpPr>
          <p:cNvPr id="2" name="pink-rule">
            <a:extLst xmlns:a="http://schemas.openxmlformats.org/drawingml/2006/main">
              <a:ext uri="{FF2B5EF4-FFF2-40B4-BE49-F238E27FC236}">
                <a16:creationId xmlns:a16="http://schemas.microsoft.com/office/drawing/2014/main" id="{6EE8599C-96C6-479D-B8A4-27EE44C268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447800"/>
            <a:ext cx="89535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CA8C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close-title">
            <a:extLst xmlns:a="http://schemas.openxmlformats.org/drawingml/2006/main">
              <a:ext uri="{FF2B5EF4-FFF2-40B4-BE49-F238E27FC236}">
                <a16:creationId xmlns:a16="http://schemas.microsoft.com/office/drawing/2014/main" id="{9024624F-E47D-47BF-8DAE-C44C486C3D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809750"/>
            <a:ext cx="7239000" cy="1619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9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39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현장실사와 조건부</a:t>
            </a:r>
          </a:p>
          <a:p xmlns:a="http://schemas.openxmlformats.org/drawingml/2006/main">
            <a:pPr algn="l">
              <a:defRPr sz="39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39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투자협의를 요청드립니다</a:t>
            </a:r>
          </a:p>
        </p:txBody>
      </p:sp>
      <p:sp>
        <p:nvSpPr>
          <p:cNvPr id="4" name="close-sub">
            <a:extLst xmlns:a="http://schemas.openxmlformats.org/drawingml/2006/main">
              <a:ext uri="{FF2B5EF4-FFF2-40B4-BE49-F238E27FC236}">
                <a16:creationId xmlns:a16="http://schemas.microsoft.com/office/drawing/2014/main" id="{CD9FB695-B886-4641-A86E-67F15BCC13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4048125"/>
            <a:ext cx="4000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4444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대행사에 요청드리는 첫 결정</a:t>
            </a:r>
          </a:p>
        </p:txBody>
      </p:sp>
      <p:sp>
        <p:nvSpPr>
          <p:cNvPr id="5" name="close-ask">
            <a:extLst xmlns:a="http://schemas.openxmlformats.org/drawingml/2006/main">
              <a:ext uri="{FF2B5EF4-FFF2-40B4-BE49-F238E27FC236}">
                <a16:creationId xmlns:a16="http://schemas.microsoft.com/office/drawing/2014/main" id="{06463E84-1165-4556-AECA-31B1200314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4476750"/>
            <a:ext cx="4953000" cy="1143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① 현장 실측 방문</a:t>
            </a:r>
          </a:p>
          <a:p xmlns:a="http://schemas.openxmlformats.org/drawingml/2006/main">
            <a:pPr algn="l">
              <a:def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② 설치 방식·예산 검토</a:t>
            </a:r>
          </a:p>
          <a:p xmlns:a="http://schemas.openxmlformats.org/drawingml/2006/main">
            <a:pPr algn="l">
              <a:def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③ 36개월 조건부 운영권 협의</a:t>
            </a:r>
          </a:p>
        </p:txBody>
      </p:sp>
      <p:sp>
        <p:nvSpPr>
          <p:cNvPr id="6" name="deal">
            <a:extLst xmlns:a="http://schemas.openxmlformats.org/drawingml/2006/main">
              <a:ext uri="{FF2B5EF4-FFF2-40B4-BE49-F238E27FC236}">
                <a16:creationId xmlns:a16="http://schemas.microsoft.com/office/drawing/2014/main" id="{CB545103-F40C-4A17-B8E6-1C3354A65F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1381125"/>
            <a:ext cx="4095750" cy="390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deal-h">
            <a:extLst xmlns:a="http://schemas.openxmlformats.org/drawingml/2006/main">
              <a:ext uri="{FF2B5EF4-FFF2-40B4-BE49-F238E27FC236}">
                <a16:creationId xmlns:a16="http://schemas.microsoft.com/office/drawing/2014/main" id="{AE758539-B9AC-4244-BA44-CBD437E206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00950" y="1752600"/>
            <a:ext cx="33337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5652"/>
          </a:bodyPr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72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제안 요약</a:t>
            </a:r>
          </a:p>
        </p:txBody>
      </p:sp>
      <p:sp>
        <p:nvSpPr>
          <p:cNvPr id="8" name="deal-b">
            <a:extLst xmlns:a="http://schemas.openxmlformats.org/drawingml/2006/main">
              <a:ext uri="{FF2B5EF4-FFF2-40B4-BE49-F238E27FC236}">
                <a16:creationId xmlns:a16="http://schemas.microsoft.com/office/drawing/2014/main" id="{5B89174B-AA21-4F1C-845D-D2FCD7A80F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00950" y="2362200"/>
            <a:ext cx="3333750" cy="2381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87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초기 설치비</a:t>
            </a:r>
          </a:p>
          <a:p xmlns:a="http://schemas.openxmlformats.org/drawingml/2006/main">
            <a:pPr algn="l">
              <a:defRPr sz="187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87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공간 측 0원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 algn="l">
              <a:defRPr sz="187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87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회수 전 배분</a:t>
            </a:r>
          </a:p>
          <a:p xmlns:a="http://schemas.openxmlformats.org/drawingml/2006/main">
            <a:pPr algn="l">
              <a:defRPr sz="187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87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대행사 80 : 공간 20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 algn="l">
              <a:defRPr sz="187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87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회수 후 배분</a:t>
            </a:r>
          </a:p>
          <a:p xmlns:a="http://schemas.openxmlformats.org/drawingml/2006/main">
            <a:pPr algn="l">
              <a:defRPr sz="187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87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대행사 55 : 공간 45</a:t>
            </a:r>
          </a:p>
        </p:txBody>
      </p:sp>
      <p:sp>
        <p:nvSpPr>
          <p:cNvPr id="9" name="location">
            <a:extLst xmlns:a="http://schemas.openxmlformats.org/drawingml/2006/main">
              <a:ext uri="{FF2B5EF4-FFF2-40B4-BE49-F238E27FC236}">
                <a16:creationId xmlns:a16="http://schemas.microsoft.com/office/drawing/2014/main" id="{990F0320-6D1B-49AC-A5C9-2F52976E80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6172200"/>
            <a:ext cx="6667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0392"/>
          </a:bodyPr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수원시 영통구 에듀타운로 101 · 광교모임공간J</a:t>
            </a:r>
          </a:p>
        </p:txBody>
      </p:sp>
      <p:sp>
        <p:nvSpPr>
          <p:cNvPr id="10" name="status">
            <a:extLst xmlns:a="http://schemas.openxmlformats.org/drawingml/2006/main">
              <a:ext uri="{FF2B5EF4-FFF2-40B4-BE49-F238E27FC236}">
                <a16:creationId xmlns:a16="http://schemas.microsoft.com/office/drawing/2014/main" id="{5F6E9A63-9633-49CC-B568-90C946226D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0" y="6172200"/>
            <a:ext cx="33337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1111"/>
          </a:bodyPr>
          <a:lstStyle xmlns:a="http://schemas.openxmlformats.org/drawingml/2006/main"/>
          <a:p xmlns:a="http://schemas.openxmlformats.org/drawingml/2006/main">
            <a:pPr algn="r">
              <a:defRPr sz="112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12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실측·허가·견적 확인 전 조건부 제안</a:t>
            </a:r>
          </a:p>
        </p:txBody>
      </p:sp>
    </p:spTree>
    <p:extLst>
      <p:ext uri="{BB962C8B-B14F-4D97-AF65-F5344CB8AC3E}">
        <p14:creationId xmlns:p14="http://schemas.microsoft.com/office/powerpoint/2010/main" val="2055156627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9" name="title">
            <a:extLst xmlns:a="http://schemas.openxmlformats.org/drawingml/2006/main">
              <a:ext uri="{FF2B5EF4-FFF2-40B4-BE49-F238E27FC236}">
                <a16:creationId xmlns:a16="http://schemas.microsoft.com/office/drawing/2014/main" id="{321E5D16-E698-416D-8048-D00BC131F6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323850"/>
            <a:ext cx="106680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9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9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코너 입지의 세 방향 노출이 매체 확장성을 만듭니다</a:t>
            </a:r>
          </a:p>
        </p:txBody>
      </p:sp>
      <p:sp>
        <p:nvSpPr>
          <p:cNvPr id="2" name="page">
            <a:extLst xmlns:a="http://schemas.openxmlformats.org/drawingml/2006/main">
              <a:ext uri="{FF2B5EF4-FFF2-40B4-BE49-F238E27FC236}">
                <a16:creationId xmlns:a16="http://schemas.microsoft.com/office/drawing/2014/main" id="{4306F7CC-4393-47C4-8D17-D3E6C2FDC2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87125" y="6238875"/>
            <a:ext cx="4953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97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02</a:t>
            </a:r>
          </a:p>
        </p:txBody>
      </p:sp>
      <p:pic>
        <p:nvPicPr>
          <p:cNvPr id="1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5207a0556fe4052"/>
          <a:srcRect xmlns:a="http://schemas.openxmlformats.org/drawingml/2006/main" l="0" t="2604" r="0" b="2604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00050" y="1428750"/>
            <a:ext cx="3429000" cy="4333875"/>
          </a:xfrm>
          <a:prstGeom xmlns:a="http://schemas.openxmlformats.org/drawingml/2006/main" prst="rect">
            <a:avLst/>
          </a:prstGeom>
        </p:spPr>
      </p:pic>
      <p:pic>
        <p:nvPicPr>
          <p:cNvPr id="1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089a37ddf4046b2"/>
          <a:srcRect xmlns:a="http://schemas.openxmlformats.org/drawingml/2006/main" l="0" t="2604" r="0" b="2604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381500" y="1428750"/>
            <a:ext cx="3429000" cy="4333875"/>
          </a:xfrm>
          <a:prstGeom xmlns:a="http://schemas.openxmlformats.org/drawingml/2006/main" prst="rect">
            <a:avLst/>
          </a:prstGeom>
        </p:spPr>
      </p:pic>
      <p:pic>
        <p:nvPicPr>
          <p:cNvPr id="1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2d2e0b3826340fc"/>
          <a:srcRect xmlns:a="http://schemas.openxmlformats.org/drawingml/2006/main" l="0" t="2604" r="0" b="2604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8362950" y="1428750"/>
            <a:ext cx="3429000" cy="4333875"/>
          </a:xfrm>
          <a:prstGeom xmlns:a="http://schemas.openxmlformats.org/drawingml/2006/main" prst="rect">
            <a:avLst/>
          </a:prstGeom>
        </p:spPr>
      </p:pic>
      <p:sp>
        <p:nvSpPr>
          <p:cNvPr id="6" name="cap1">
            <a:extLst xmlns:a="http://schemas.openxmlformats.org/drawingml/2006/main">
              <a:ext uri="{FF2B5EF4-FFF2-40B4-BE49-F238E27FC236}">
                <a16:creationId xmlns:a16="http://schemas.microsoft.com/office/drawing/2014/main" id="{29F59D7A-5098-4F81-B5EF-790AA51DD8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5905500"/>
            <a:ext cx="3429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0392"/>
          </a:bodyPr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정면 · 출입 동선</a:t>
            </a:r>
          </a:p>
        </p:txBody>
      </p:sp>
      <p:sp>
        <p:nvSpPr>
          <p:cNvPr id="7" name="cap2">
            <a:extLst xmlns:a="http://schemas.openxmlformats.org/drawingml/2006/main">
              <a:ext uri="{FF2B5EF4-FFF2-40B4-BE49-F238E27FC236}">
                <a16:creationId xmlns:a16="http://schemas.microsoft.com/office/drawing/2014/main" id="{55AF44A5-EB37-43E8-A9D0-ECB29C1256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81500" y="5905500"/>
            <a:ext cx="3429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0392"/>
          </a:bodyPr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코너 · 장거리 시인성</a:t>
            </a:r>
          </a:p>
        </p:txBody>
      </p:sp>
      <p:sp>
        <p:nvSpPr>
          <p:cNvPr id="8" name="cap3">
            <a:extLst xmlns:a="http://schemas.openxmlformats.org/drawingml/2006/main">
              <a:ext uri="{FF2B5EF4-FFF2-40B4-BE49-F238E27FC236}">
                <a16:creationId xmlns:a16="http://schemas.microsoft.com/office/drawing/2014/main" id="{7FC17A2B-0438-42D0-8979-836AB03D28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5905500"/>
            <a:ext cx="3429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0392"/>
          </a:bodyPr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D6B55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75" b="1">
                <a:solidFill>
                  <a:srgbClr val="1D6B55"/>
                </a:solidFill>
                <a:latin typeface="Apple SD Gothic Neo"/>
                <a:ea typeface="Apple SD Gothic Neo"/>
                <a:cs typeface="Apple SD Gothic Neo"/>
              </a:rPr>
              <a:t>후면 · 2개 광고면 후보</a:t>
            </a:r>
          </a:p>
        </p:txBody>
      </p:sp>
    </p:spTree>
    <p:extLst>
      <p:ext uri="{BB962C8B-B14F-4D97-AF65-F5344CB8AC3E}">
        <p14:creationId xmlns:p14="http://schemas.microsoft.com/office/powerpoint/2010/main" val="1476097969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itle">
            <a:extLst xmlns:a="http://schemas.openxmlformats.org/drawingml/2006/main">
              <a:ext uri="{FF2B5EF4-FFF2-40B4-BE49-F238E27FC236}">
                <a16:creationId xmlns:a16="http://schemas.microsoft.com/office/drawing/2014/main" id="{8A13D770-6EBF-4B65-9C7C-223672FBD0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323850"/>
            <a:ext cx="106680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9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9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문과 덕트는 건드리지 않고, 좌측 두 면만 매체화합니다</a:t>
            </a:r>
          </a:p>
        </p:txBody>
      </p:sp>
      <p:sp>
        <p:nvSpPr>
          <p:cNvPr id="2" name="page">
            <a:extLst xmlns:a="http://schemas.openxmlformats.org/drawingml/2006/main">
              <a:ext uri="{FF2B5EF4-FFF2-40B4-BE49-F238E27FC236}">
                <a16:creationId xmlns:a16="http://schemas.microsoft.com/office/drawing/2014/main" id="{D28CC1FE-248C-474A-8882-4284A9D632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87125" y="6238875"/>
            <a:ext cx="4953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97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03</a:t>
            </a:r>
          </a:p>
        </p:txBody>
      </p:sp>
      <p:pic>
        <p:nvPicPr>
          <p:cNvPr id="2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a2a3eaa7beb4f58"/>
          <a:stretch xmlns:a="http://schemas.openxmlformats.org/drawingml/2006/main"/>
        </p:blipFill>
        <p:spPr>
          <a:xfrm xmlns:a="http://schemas.openxmlformats.org/drawingml/2006/main">
            <a:off x="1638300" y="1314450"/>
            <a:ext cx="3714750" cy="4953000"/>
          </a:xfrm>
          <a:prstGeom xmlns:a="http://schemas.openxmlformats.org/drawingml/2006/main" prst="rect">
            <a:avLst/>
          </a:prstGeom>
        </p:spPr>
      </p:pic>
      <p:sp>
        <p:nvSpPr>
          <p:cNvPr id="4" name="A-highlight">
            <a:extLst xmlns:a="http://schemas.openxmlformats.org/drawingml/2006/main">
              <a:ext uri="{FF2B5EF4-FFF2-40B4-BE49-F238E27FC236}">
                <a16:creationId xmlns:a16="http://schemas.microsoft.com/office/drawing/2014/main" id="{5DD7A90F-9302-4104-A5EC-7DAF42AF7F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09825" y="2371725"/>
            <a:ext cx="1619250" cy="1381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7C8A3">
              <a:alpha val="40000"/>
            </a:srgbClr>
          </a:solidFill>
          <a:ln xmlns:a="http://schemas.openxmlformats.org/drawingml/2006/main" w="9525">
            <a:solidFill>
              <a:srgbClr val="1D6B55"/>
            </a:solidFill>
            <a:prstDash val="solid"/>
          </a:ln>
        </p:spPr>
      </p:sp>
      <p:sp>
        <p:nvSpPr>
          <p:cNvPr id="5" name="B-highlight">
            <a:extLst xmlns:a="http://schemas.openxmlformats.org/drawingml/2006/main">
              <a:ext uri="{FF2B5EF4-FFF2-40B4-BE49-F238E27FC236}">
                <a16:creationId xmlns:a16="http://schemas.microsoft.com/office/drawing/2014/main" id="{B3F6EAC1-2C71-4112-9C24-25D9525A7D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09825" y="3752850"/>
            <a:ext cx="1619250" cy="1771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CA8C4">
              <a:alpha val="40000"/>
            </a:srgbClr>
          </a:solidFill>
          <a:ln xmlns:a="http://schemas.openxmlformats.org/drawingml/2006/main" w="9525">
            <a:solidFill>
              <a:srgbClr val="C24545"/>
            </a:solidFill>
            <a:prstDash val="solid"/>
          </a:ln>
        </p:spPr>
      </p:sp>
      <p:sp>
        <p:nvSpPr>
          <p:cNvPr id="6" name="A-tag">
            <a:extLst xmlns:a="http://schemas.openxmlformats.org/drawingml/2006/main">
              <a:ext uri="{FF2B5EF4-FFF2-40B4-BE49-F238E27FC236}">
                <a16:creationId xmlns:a16="http://schemas.microsoft.com/office/drawing/2014/main" id="{3F2F34D0-41F6-48E9-B79F-AD9A11108D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24125" y="2505075"/>
            <a:ext cx="1381125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9474"/>
          </a:bodyPr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42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A  상단 유리</a:t>
            </a:r>
          </a:p>
        </p:txBody>
      </p:sp>
      <p:sp>
        <p:nvSpPr>
          <p:cNvPr id="7" name="B-tag">
            <a:extLst xmlns:a="http://schemas.openxmlformats.org/drawingml/2006/main">
              <a:ext uri="{FF2B5EF4-FFF2-40B4-BE49-F238E27FC236}">
                <a16:creationId xmlns:a16="http://schemas.microsoft.com/office/drawing/2014/main" id="{2213AF37-480C-4305-B37F-DE3C44BE04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24125" y="3905250"/>
            <a:ext cx="1381125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9474"/>
          </a:bodyPr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42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B  하단 유리</a:t>
            </a:r>
          </a:p>
        </p:txBody>
      </p:sp>
      <p:sp>
        <p:nvSpPr>
          <p:cNvPr id="8" name="exclude1">
            <a:extLst xmlns:a="http://schemas.openxmlformats.org/drawingml/2006/main">
              <a:ext uri="{FF2B5EF4-FFF2-40B4-BE49-F238E27FC236}">
                <a16:creationId xmlns:a16="http://schemas.microsoft.com/office/drawing/2014/main" id="{1E48AD3F-C79D-4E0B-8678-A83E3D7A14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38700" y="3143250"/>
            <a:ext cx="1428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5185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C24545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C24545"/>
                </a:solidFill>
                <a:latin typeface="Apple SD Gothic Neo"/>
                <a:ea typeface="Apple SD Gothic Neo"/>
                <a:cs typeface="Apple SD Gothic Neo"/>
              </a:rPr>
              <a:t>제외: 덕트</a:t>
            </a:r>
          </a:p>
        </p:txBody>
      </p:sp>
      <p:sp>
        <p:nvSpPr>
          <p:cNvPr id="9" name="exclude2">
            <a:extLst xmlns:a="http://schemas.openxmlformats.org/drawingml/2006/main">
              <a:ext uri="{FF2B5EF4-FFF2-40B4-BE49-F238E27FC236}">
                <a16:creationId xmlns:a16="http://schemas.microsoft.com/office/drawing/2014/main" id="{F07CC6EF-02AD-4B11-BB80-538EFCB765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38700" y="5000625"/>
            <a:ext cx="1428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5185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C24545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C24545"/>
                </a:solidFill>
                <a:latin typeface="Apple SD Gothic Neo"/>
                <a:ea typeface="Apple SD Gothic Neo"/>
                <a:cs typeface="Apple SD Gothic Neo"/>
              </a:rPr>
              <a:t>제외: 출입문</a:t>
            </a:r>
          </a:p>
        </p:txBody>
      </p:sp>
      <p:sp>
        <p:nvSpPr>
          <p:cNvPr id="10" name="claim">
            <a:extLst xmlns:a="http://schemas.openxmlformats.org/drawingml/2006/main">
              <a:ext uri="{FF2B5EF4-FFF2-40B4-BE49-F238E27FC236}">
                <a16:creationId xmlns:a16="http://schemas.microsoft.com/office/drawing/2014/main" id="{B3A81797-F868-44F3-8700-92225C8009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1476375"/>
            <a:ext cx="4000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투자 범위</a:t>
            </a:r>
          </a:p>
        </p:txBody>
      </p:sp>
      <p:sp>
        <p:nvSpPr>
          <p:cNvPr id="11" name="big">
            <a:extLst xmlns:a="http://schemas.openxmlformats.org/drawingml/2006/main">
              <a:ext uri="{FF2B5EF4-FFF2-40B4-BE49-F238E27FC236}">
                <a16:creationId xmlns:a16="http://schemas.microsoft.com/office/drawing/2014/main" id="{E6AC53BF-F440-4FCF-A336-7A9FBDB7DF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1905000"/>
            <a:ext cx="400050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9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39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2개 면</a:t>
            </a:r>
          </a:p>
        </p:txBody>
      </p:sp>
      <p:sp>
        <p:nvSpPr>
          <p:cNvPr id="12" name="num-1">
            <a:extLst xmlns:a="http://schemas.openxmlformats.org/drawingml/2006/main">
              <a:ext uri="{FF2B5EF4-FFF2-40B4-BE49-F238E27FC236}">
                <a16:creationId xmlns:a16="http://schemas.microsoft.com/office/drawing/2014/main" id="{4FED268B-B105-41AD-A45A-DEB816E1E7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2990850"/>
            <a:ext cx="3238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numtxt-1">
            <a:extLst xmlns:a="http://schemas.openxmlformats.org/drawingml/2006/main">
              <a:ext uri="{FF2B5EF4-FFF2-40B4-BE49-F238E27FC236}">
                <a16:creationId xmlns:a16="http://schemas.microsoft.com/office/drawing/2014/main" id="{798433E5-5F10-4F80-9C23-F9EF7286E7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3028950"/>
            <a:ext cx="3238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75000"/>
          </a:bodyPr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1</a:t>
            </a:r>
          </a:p>
        </p:txBody>
      </p:sp>
      <p:sp>
        <p:nvSpPr>
          <p:cNvPr id="14" name="bullet-1">
            <a:extLst xmlns:a="http://schemas.openxmlformats.org/drawingml/2006/main">
              <a:ext uri="{FF2B5EF4-FFF2-40B4-BE49-F238E27FC236}">
                <a16:creationId xmlns:a16="http://schemas.microsoft.com/office/drawing/2014/main" id="{74A9CD51-12B2-4C21-ACB9-760BF23822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2981325"/>
            <a:ext cx="36195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기존 프레임을 유지한 실내측 설치</a:t>
            </a:r>
          </a:p>
        </p:txBody>
      </p:sp>
      <p:sp>
        <p:nvSpPr>
          <p:cNvPr id="15" name="num-2">
            <a:extLst xmlns:a="http://schemas.openxmlformats.org/drawingml/2006/main">
              <a:ext uri="{FF2B5EF4-FFF2-40B4-BE49-F238E27FC236}">
                <a16:creationId xmlns:a16="http://schemas.microsoft.com/office/drawing/2014/main" id="{791D42B3-0D87-4B34-A1C6-B38407AA40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3714750"/>
            <a:ext cx="3238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numtxt-2">
            <a:extLst xmlns:a="http://schemas.openxmlformats.org/drawingml/2006/main">
              <a:ext uri="{FF2B5EF4-FFF2-40B4-BE49-F238E27FC236}">
                <a16:creationId xmlns:a16="http://schemas.microsoft.com/office/drawing/2014/main" id="{3AEBEAAC-E38F-4A65-B4C7-FF6FED0BDA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3752850"/>
            <a:ext cx="3238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75000"/>
          </a:bodyPr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2</a:t>
            </a:r>
          </a:p>
        </p:txBody>
      </p:sp>
      <p:sp>
        <p:nvSpPr>
          <p:cNvPr id="17" name="bullet-2">
            <a:extLst xmlns:a="http://schemas.openxmlformats.org/drawingml/2006/main">
              <a:ext uri="{FF2B5EF4-FFF2-40B4-BE49-F238E27FC236}">
                <a16:creationId xmlns:a16="http://schemas.microsoft.com/office/drawing/2014/main" id="{823F9FE1-AE94-490A-A39F-73D68296DC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705225"/>
            <a:ext cx="36195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문·덕트·피난 동선 비간섭</a:t>
            </a:r>
          </a:p>
        </p:txBody>
      </p:sp>
      <p:sp>
        <p:nvSpPr>
          <p:cNvPr id="18" name="num-3">
            <a:extLst xmlns:a="http://schemas.openxmlformats.org/drawingml/2006/main">
              <a:ext uri="{FF2B5EF4-FFF2-40B4-BE49-F238E27FC236}">
                <a16:creationId xmlns:a16="http://schemas.microsoft.com/office/drawing/2014/main" id="{1C4C96C3-FF4A-444D-8990-5ADDA33A00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4438650"/>
            <a:ext cx="3238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numtxt-3">
            <a:extLst xmlns:a="http://schemas.openxmlformats.org/drawingml/2006/main">
              <a:ext uri="{FF2B5EF4-FFF2-40B4-BE49-F238E27FC236}">
                <a16:creationId xmlns:a16="http://schemas.microsoft.com/office/drawing/2014/main" id="{20E3B8C7-D178-46F2-9C2A-60B5378A04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4476750"/>
            <a:ext cx="3238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75000"/>
          </a:bodyPr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3</a:t>
            </a:r>
          </a:p>
        </p:txBody>
      </p:sp>
      <p:sp>
        <p:nvSpPr>
          <p:cNvPr id="20" name="bullet-3">
            <a:extLst xmlns:a="http://schemas.openxmlformats.org/drawingml/2006/main">
              <a:ext uri="{FF2B5EF4-FFF2-40B4-BE49-F238E27FC236}">
                <a16:creationId xmlns:a16="http://schemas.microsoft.com/office/drawing/2014/main" id="{C780CDF1-0D6F-4BC6-A60F-59ED82444B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4429125"/>
            <a:ext cx="36195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실측 후 LED 규격과 밝기 확정</a:t>
            </a:r>
          </a:p>
        </p:txBody>
      </p:sp>
      <p:sp>
        <p:nvSpPr>
          <p:cNvPr id="21" name="caution">
            <a:extLst xmlns:a="http://schemas.openxmlformats.org/drawingml/2006/main">
              <a:ext uri="{FF2B5EF4-FFF2-40B4-BE49-F238E27FC236}">
                <a16:creationId xmlns:a16="http://schemas.microsoft.com/office/drawing/2014/main" id="{C5D70905-91B5-4FD7-888B-11DE118E08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5314950"/>
            <a:ext cx="4095750" cy="7143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E4E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caution-txt">
            <a:extLst xmlns:a="http://schemas.openxmlformats.org/drawingml/2006/main">
              <a:ext uri="{FF2B5EF4-FFF2-40B4-BE49-F238E27FC236}">
                <a16:creationId xmlns:a16="http://schemas.microsoft.com/office/drawing/2014/main" id="{7C370B28-04FA-44A5-867C-8CC6332CF2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48550" y="5467350"/>
            <a:ext cx="3667125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8889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허가·건물 동의·전기·열관리는</a:t>
            </a:r>
          </a:p>
          <a:p xmlns:a="http://schemas.openxmlformats.org/drawingml/2006/main">
            <a:pPr algn="l">
              <a:def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투자확정 전 공동 실사 항목입니다.</a:t>
            </a:r>
          </a:p>
        </p:txBody>
      </p:sp>
    </p:spTree>
    <p:extLst>
      <p:ext uri="{BB962C8B-B14F-4D97-AF65-F5344CB8AC3E}">
        <p14:creationId xmlns:p14="http://schemas.microsoft.com/office/powerpoint/2010/main" val="725729022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2" name="title">
            <a:extLst xmlns:a="http://schemas.openxmlformats.org/drawingml/2006/main">
              <a:ext uri="{FF2B5EF4-FFF2-40B4-BE49-F238E27FC236}">
                <a16:creationId xmlns:a16="http://schemas.microsoft.com/office/drawing/2014/main" id="{B3049B67-9FC7-490F-BA40-16EB0E4461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323850"/>
            <a:ext cx="106680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9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9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두 개의 물리 화면을 하나의 세로형 광고로 운영합니다</a:t>
            </a:r>
          </a:p>
        </p:txBody>
      </p:sp>
      <p:sp>
        <p:nvSpPr>
          <p:cNvPr id="2" name="page">
            <a:extLst xmlns:a="http://schemas.openxmlformats.org/drawingml/2006/main">
              <a:ext uri="{FF2B5EF4-FFF2-40B4-BE49-F238E27FC236}">
                <a16:creationId xmlns:a16="http://schemas.microsoft.com/office/drawing/2014/main" id="{46AFA603-69C9-4E9C-B475-A6A829E9B1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87125" y="6238875"/>
            <a:ext cx="4953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97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04</a:t>
            </a:r>
          </a:p>
        </p:txBody>
      </p:sp>
      <p:sp>
        <p:nvSpPr>
          <p:cNvPr id="3" name="screenA">
            <a:extLst xmlns:a="http://schemas.openxmlformats.org/drawingml/2006/main">
              <a:ext uri="{FF2B5EF4-FFF2-40B4-BE49-F238E27FC236}">
                <a16:creationId xmlns:a16="http://schemas.microsoft.com/office/drawing/2014/main" id="{2E2957F6-0513-4E86-B11E-106652CAAD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1638300"/>
            <a:ext cx="314325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D6B5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mullion">
            <a:extLst xmlns:a="http://schemas.openxmlformats.org/drawingml/2006/main">
              <a:ext uri="{FF2B5EF4-FFF2-40B4-BE49-F238E27FC236}">
                <a16:creationId xmlns:a16="http://schemas.microsoft.com/office/drawing/2014/main" id="{5F4B46C5-46DF-46E9-A18C-3E0FFF2D21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3448050"/>
            <a:ext cx="314325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screenB">
            <a:extLst xmlns:a="http://schemas.openxmlformats.org/drawingml/2006/main">
              <a:ext uri="{FF2B5EF4-FFF2-40B4-BE49-F238E27FC236}">
                <a16:creationId xmlns:a16="http://schemas.microsoft.com/office/drawing/2014/main" id="{DB211F6D-C712-4236-8E46-5D07CF6168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3733800"/>
            <a:ext cx="3143250" cy="1952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CA8C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a">
            <a:extLst xmlns:a="http://schemas.openxmlformats.org/drawingml/2006/main">
              <a:ext uri="{FF2B5EF4-FFF2-40B4-BE49-F238E27FC236}">
                <a16:creationId xmlns:a16="http://schemas.microsoft.com/office/drawing/2014/main" id="{0ED8338A-C64F-4E85-9982-60D02CE0A8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1828800"/>
            <a:ext cx="476250" cy="4286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6765"/>
          </a:bodyPr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55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A</a:t>
            </a:r>
          </a:p>
        </p:txBody>
      </p:sp>
      <p:sp>
        <p:nvSpPr>
          <p:cNvPr id="7" name="a-copy">
            <a:extLst xmlns:a="http://schemas.openxmlformats.org/drawingml/2006/main">
              <a:ext uri="{FF2B5EF4-FFF2-40B4-BE49-F238E27FC236}">
                <a16:creationId xmlns:a16="http://schemas.microsoft.com/office/drawing/2014/main" id="{FC4C0E07-4F37-492D-8455-A46EC4F826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2400300"/>
            <a:ext cx="23812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875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브랜드·영상·주목</a:t>
            </a:r>
          </a:p>
        </p:txBody>
      </p:sp>
      <p:sp>
        <p:nvSpPr>
          <p:cNvPr id="8" name="b">
            <a:extLst xmlns:a="http://schemas.openxmlformats.org/drawingml/2006/main">
              <a:ext uri="{FF2B5EF4-FFF2-40B4-BE49-F238E27FC236}">
                <a16:creationId xmlns:a16="http://schemas.microsoft.com/office/drawing/2014/main" id="{7A50DBDA-109A-46A5-8234-4EC371CB5E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3943350"/>
            <a:ext cx="476250" cy="4286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6765"/>
          </a:bodyPr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5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B</a:t>
            </a:r>
          </a:p>
        </p:txBody>
      </p:sp>
      <p:sp>
        <p:nvSpPr>
          <p:cNvPr id="9" name="b-copy">
            <a:extLst xmlns:a="http://schemas.openxmlformats.org/drawingml/2006/main">
              <a:ext uri="{FF2B5EF4-FFF2-40B4-BE49-F238E27FC236}">
                <a16:creationId xmlns:a16="http://schemas.microsoft.com/office/drawing/2014/main" id="{126CD81B-544B-4454-AF41-17DE527513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76350" y="4552950"/>
            <a:ext cx="23812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8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혜택·가격·QR</a:t>
            </a:r>
          </a:p>
        </p:txBody>
      </p:sp>
      <p:sp>
        <p:nvSpPr>
          <p:cNvPr id="10" name="sync">
            <a:extLst xmlns:a="http://schemas.openxmlformats.org/drawingml/2006/main">
              <a:ext uri="{FF2B5EF4-FFF2-40B4-BE49-F238E27FC236}">
                <a16:creationId xmlns:a16="http://schemas.microsoft.com/office/drawing/2014/main" id="{949A975F-9BBA-4D37-921E-D0F07852DD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62150" y="5810250"/>
            <a:ext cx="1333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0392"/>
          </a:bodyPr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1D6B55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75" b="1">
                <a:solidFill>
                  <a:srgbClr val="1D6B55"/>
                </a:solidFill>
                <a:latin typeface="Apple SD Gothic Neo"/>
                <a:ea typeface="Apple SD Gothic Neo"/>
                <a:cs typeface="Apple SD Gothic Neo"/>
              </a:rPr>
              <a:t>동기 재생</a:t>
            </a:r>
          </a:p>
        </p:txBody>
      </p:sp>
      <p:sp>
        <p:nvSpPr>
          <p:cNvPr id="11" name="point">
            <a:extLst xmlns:a="http://schemas.openxmlformats.org/drawingml/2006/main">
              <a:ext uri="{FF2B5EF4-FFF2-40B4-BE49-F238E27FC236}">
                <a16:creationId xmlns:a16="http://schemas.microsoft.com/office/drawing/2014/main" id="{9C0F703D-AE5E-44AA-806D-786684FFFC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1638300"/>
            <a:ext cx="6191250" cy="904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5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프레임은 단점이 아니라</a:t>
            </a:r>
          </a:p>
          <a:p xmlns:a="http://schemas.openxmlformats.org/drawingml/2006/main">
            <a:pPr algn="l">
              <a:defRPr sz="25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5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콘텐츠의 역할을 나누는 기준입니다.</a:t>
            </a:r>
          </a:p>
        </p:txBody>
      </p:sp>
      <p:sp>
        <p:nvSpPr>
          <p:cNvPr id="12" name="num-1">
            <a:extLst xmlns:a="http://schemas.openxmlformats.org/drawingml/2006/main">
              <a:ext uri="{FF2B5EF4-FFF2-40B4-BE49-F238E27FC236}">
                <a16:creationId xmlns:a16="http://schemas.microsoft.com/office/drawing/2014/main" id="{216776C1-AE7C-4340-AF70-0E13C1E589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3048000"/>
            <a:ext cx="3238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numtxt-1">
            <a:extLst xmlns:a="http://schemas.openxmlformats.org/drawingml/2006/main">
              <a:ext uri="{FF2B5EF4-FFF2-40B4-BE49-F238E27FC236}">
                <a16:creationId xmlns:a16="http://schemas.microsoft.com/office/drawing/2014/main" id="{3DC37985-F7AA-4D98-A041-00673CC407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3086100"/>
            <a:ext cx="3238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75000"/>
          </a:bodyPr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1</a:t>
            </a:r>
          </a:p>
        </p:txBody>
      </p:sp>
      <p:sp>
        <p:nvSpPr>
          <p:cNvPr id="14" name="bullet-1">
            <a:extLst xmlns:a="http://schemas.openxmlformats.org/drawingml/2006/main">
              <a:ext uri="{FF2B5EF4-FFF2-40B4-BE49-F238E27FC236}">
                <a16:creationId xmlns:a16="http://schemas.microsoft.com/office/drawing/2014/main" id="{268DEE6D-7BFA-4B73-B4A9-3F77B0B063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19750" y="3038475"/>
            <a:ext cx="52387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상단은 3~10m 거리에서 시선을 확보</a:t>
            </a:r>
          </a:p>
        </p:txBody>
      </p:sp>
      <p:sp>
        <p:nvSpPr>
          <p:cNvPr id="15" name="num-2">
            <a:extLst xmlns:a="http://schemas.openxmlformats.org/drawingml/2006/main">
              <a:ext uri="{FF2B5EF4-FFF2-40B4-BE49-F238E27FC236}">
                <a16:creationId xmlns:a16="http://schemas.microsoft.com/office/drawing/2014/main" id="{D90B96F5-3FE2-4B69-81C9-3EAF1634D2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3790950"/>
            <a:ext cx="3238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numtxt-2">
            <a:extLst xmlns:a="http://schemas.openxmlformats.org/drawingml/2006/main">
              <a:ext uri="{FF2B5EF4-FFF2-40B4-BE49-F238E27FC236}">
                <a16:creationId xmlns:a16="http://schemas.microsoft.com/office/drawing/2014/main" id="{91FC4AEF-F48E-4D6F-8870-FB6ED5ACD9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3829050"/>
            <a:ext cx="3238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75000"/>
          </a:bodyPr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2</a:t>
            </a:r>
          </a:p>
        </p:txBody>
      </p:sp>
      <p:sp>
        <p:nvSpPr>
          <p:cNvPr id="17" name="bullet-2">
            <a:extLst xmlns:a="http://schemas.openxmlformats.org/drawingml/2006/main">
              <a:ext uri="{FF2B5EF4-FFF2-40B4-BE49-F238E27FC236}">
                <a16:creationId xmlns:a16="http://schemas.microsoft.com/office/drawing/2014/main" id="{34A2F401-593E-433A-899B-CFBCF8F894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19750" y="3781425"/>
            <a:ext cx="52387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하단은 근거리에서 QR과 행동을 유도</a:t>
            </a:r>
          </a:p>
        </p:txBody>
      </p:sp>
      <p:sp>
        <p:nvSpPr>
          <p:cNvPr id="18" name="num-3">
            <a:extLst xmlns:a="http://schemas.openxmlformats.org/drawingml/2006/main">
              <a:ext uri="{FF2B5EF4-FFF2-40B4-BE49-F238E27FC236}">
                <a16:creationId xmlns:a16="http://schemas.microsoft.com/office/drawing/2014/main" id="{A8CAD0AF-DC11-49E9-8AE4-2829D8DBA6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4533900"/>
            <a:ext cx="3238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numtxt-3">
            <a:extLst xmlns:a="http://schemas.openxmlformats.org/drawingml/2006/main">
              <a:ext uri="{FF2B5EF4-FFF2-40B4-BE49-F238E27FC236}">
                <a16:creationId xmlns:a16="http://schemas.microsoft.com/office/drawing/2014/main" id="{E9307ED4-7A8B-4CD2-8CF1-2F79DEE4D6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4572000"/>
            <a:ext cx="3238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75000"/>
          </a:bodyPr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3</a:t>
            </a:r>
          </a:p>
        </p:txBody>
      </p:sp>
      <p:sp>
        <p:nvSpPr>
          <p:cNvPr id="20" name="bullet-3">
            <a:extLst xmlns:a="http://schemas.openxmlformats.org/drawingml/2006/main">
              <a:ext uri="{FF2B5EF4-FFF2-40B4-BE49-F238E27FC236}">
                <a16:creationId xmlns:a16="http://schemas.microsoft.com/office/drawing/2014/main" id="{4B8CA3CA-A75A-4F93-9E1C-896DC88AA0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19750" y="4524375"/>
            <a:ext cx="52387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하나의 CMS로 예약·교체·밝기 제어</a:t>
            </a:r>
          </a:p>
        </p:txBody>
      </p:sp>
      <p:sp>
        <p:nvSpPr>
          <p:cNvPr id="21" name="spec">
            <a:extLst xmlns:a="http://schemas.openxmlformats.org/drawingml/2006/main">
              <a:ext uri="{FF2B5EF4-FFF2-40B4-BE49-F238E27FC236}">
                <a16:creationId xmlns:a16="http://schemas.microsoft.com/office/drawing/2014/main" id="{B0F5AFE3-08EF-4EE9-B8AD-E276ACAC42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0" y="5600700"/>
            <a:ext cx="60960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4444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권장안(실사 후 확정): 실내측 고휘도 LED · P2.5~P3 · 자동 디밍</a:t>
            </a:r>
          </a:p>
        </p:txBody>
      </p:sp>
    </p:spTree>
    <p:extLst>
      <p:ext uri="{BB962C8B-B14F-4D97-AF65-F5344CB8AC3E}">
        <p14:creationId xmlns:p14="http://schemas.microsoft.com/office/powerpoint/2010/main" val="1766877995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6" name="title">
            <a:extLst xmlns:a="http://schemas.openxmlformats.org/drawingml/2006/main">
              <a:ext uri="{FF2B5EF4-FFF2-40B4-BE49-F238E27FC236}">
                <a16:creationId xmlns:a16="http://schemas.microsoft.com/office/drawing/2014/main" id="{21A0272A-5A25-459C-B7C7-3424C5F5C2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323850"/>
            <a:ext cx="106680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9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9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대행사는 새 매체를 확보하고, 공간은 초기비용 없이 참여합니다</a:t>
            </a:r>
          </a:p>
        </p:txBody>
      </p:sp>
      <p:sp>
        <p:nvSpPr>
          <p:cNvPr id="2" name="page">
            <a:extLst xmlns:a="http://schemas.openxmlformats.org/drawingml/2006/main">
              <a:ext uri="{FF2B5EF4-FFF2-40B4-BE49-F238E27FC236}">
                <a16:creationId xmlns:a16="http://schemas.microsoft.com/office/drawing/2014/main" id="{A761EF66-E9C4-4C6F-B431-B9F18114D2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87125" y="6238875"/>
            <a:ext cx="4953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97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05</a:t>
            </a:r>
          </a:p>
        </p:txBody>
      </p:sp>
      <p:sp>
        <p:nvSpPr>
          <p:cNvPr id="3" name="left-head">
            <a:extLst xmlns:a="http://schemas.openxmlformats.org/drawingml/2006/main">
              <a:ext uri="{FF2B5EF4-FFF2-40B4-BE49-F238E27FC236}">
                <a16:creationId xmlns:a16="http://schemas.microsoft.com/office/drawing/2014/main" id="{C69F7123-C2E9-4EE5-86A0-E7F85AD139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524000"/>
            <a:ext cx="4572000" cy="4286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1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1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광고대행사</a:t>
            </a:r>
          </a:p>
        </p:txBody>
      </p:sp>
      <p:sp>
        <p:nvSpPr>
          <p:cNvPr id="4" name="left">
            <a:extLst xmlns:a="http://schemas.openxmlformats.org/drawingml/2006/main">
              <a:ext uri="{FF2B5EF4-FFF2-40B4-BE49-F238E27FC236}">
                <a16:creationId xmlns:a16="http://schemas.microsoft.com/office/drawing/2014/main" id="{01F4F7FC-FDB5-49AC-8364-99DCD52CED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2143125"/>
            <a:ext cx="5334000" cy="3286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F2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num-1">
            <a:extLst xmlns:a="http://schemas.openxmlformats.org/drawingml/2006/main">
              <a:ext uri="{FF2B5EF4-FFF2-40B4-BE49-F238E27FC236}">
                <a16:creationId xmlns:a16="http://schemas.microsoft.com/office/drawing/2014/main" id="{C9ABB77C-1C70-4393-BA64-F996487277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543175"/>
            <a:ext cx="3238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numtxt-1">
            <a:extLst xmlns:a="http://schemas.openxmlformats.org/drawingml/2006/main">
              <a:ext uri="{FF2B5EF4-FFF2-40B4-BE49-F238E27FC236}">
                <a16:creationId xmlns:a16="http://schemas.microsoft.com/office/drawing/2014/main" id="{170D3610-8E20-4C17-A456-214F11BE9B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581275"/>
            <a:ext cx="3238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75000"/>
          </a:bodyPr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1</a:t>
            </a:r>
          </a:p>
        </p:txBody>
      </p:sp>
      <p:sp>
        <p:nvSpPr>
          <p:cNvPr id="7" name="bullet-1">
            <a:extLst xmlns:a="http://schemas.openxmlformats.org/drawingml/2006/main">
              <a:ext uri="{FF2B5EF4-FFF2-40B4-BE49-F238E27FC236}">
                <a16:creationId xmlns:a16="http://schemas.microsoft.com/office/drawing/2014/main" id="{9C1A8E6D-70BA-43D0-BF68-325B1EA203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2533650"/>
            <a:ext cx="40005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설치·CMS·유지관리 투자</a:t>
            </a:r>
          </a:p>
        </p:txBody>
      </p:sp>
      <p:sp>
        <p:nvSpPr>
          <p:cNvPr id="8" name="num-2">
            <a:extLst xmlns:a="http://schemas.openxmlformats.org/drawingml/2006/main">
              <a:ext uri="{FF2B5EF4-FFF2-40B4-BE49-F238E27FC236}">
                <a16:creationId xmlns:a16="http://schemas.microsoft.com/office/drawing/2014/main" id="{5B7CE324-884F-4B6E-A413-7886FEB82B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352800"/>
            <a:ext cx="3238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numtxt-2">
            <a:extLst xmlns:a="http://schemas.openxmlformats.org/drawingml/2006/main">
              <a:ext uri="{FF2B5EF4-FFF2-40B4-BE49-F238E27FC236}">
                <a16:creationId xmlns:a16="http://schemas.microsoft.com/office/drawing/2014/main" id="{C9087B17-F9E4-42A4-A3F1-84A752BF4D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390900"/>
            <a:ext cx="3238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75000"/>
          </a:bodyPr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2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F66671A-17A6-42D7-B9AF-173ED7197C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3343275"/>
            <a:ext cx="40005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광고 영업과 송출 운영</a:t>
            </a:r>
          </a:p>
        </p:txBody>
      </p:sp>
      <p:sp>
        <p:nvSpPr>
          <p:cNvPr id="11" name="num-3">
            <a:extLst xmlns:a="http://schemas.openxmlformats.org/drawingml/2006/main">
              <a:ext uri="{FF2B5EF4-FFF2-40B4-BE49-F238E27FC236}">
                <a16:creationId xmlns:a16="http://schemas.microsoft.com/office/drawing/2014/main" id="{46520194-C586-4534-8B93-8C3E38BD30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162425"/>
            <a:ext cx="3238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numtxt-3">
            <a:extLst xmlns:a="http://schemas.openxmlformats.org/drawingml/2006/main">
              <a:ext uri="{FF2B5EF4-FFF2-40B4-BE49-F238E27FC236}">
                <a16:creationId xmlns:a16="http://schemas.microsoft.com/office/drawing/2014/main" id="{AA580A96-4E80-40B8-97F9-029207C52E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200525"/>
            <a:ext cx="3238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75000"/>
          </a:bodyPr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3</a:t>
            </a:r>
          </a:p>
        </p:txBody>
      </p:sp>
      <p:sp>
        <p:nvSpPr>
          <p:cNvPr id="13" name="bullet-3">
            <a:extLst xmlns:a="http://schemas.openxmlformats.org/drawingml/2006/main">
              <a:ext uri="{FF2B5EF4-FFF2-40B4-BE49-F238E27FC236}">
                <a16:creationId xmlns:a16="http://schemas.microsoft.com/office/drawing/2014/main" id="{819AB6D8-ED13-4D78-AF80-FB402E5550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152900"/>
            <a:ext cx="40005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투자금 우선 회수권 확보</a:t>
            </a:r>
          </a:p>
        </p:txBody>
      </p:sp>
      <p:sp>
        <p:nvSpPr>
          <p:cNvPr id="14" name="right-head">
            <a:extLst xmlns:a="http://schemas.openxmlformats.org/drawingml/2006/main">
              <a:ext uri="{FF2B5EF4-FFF2-40B4-BE49-F238E27FC236}">
                <a16:creationId xmlns:a16="http://schemas.microsoft.com/office/drawing/2014/main" id="{44C73D6A-28DA-4F94-830C-8F56EE3E55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0" y="1524000"/>
            <a:ext cx="4572000" cy="4286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1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1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광교모임공간J</a:t>
            </a:r>
          </a:p>
        </p:txBody>
      </p:sp>
      <p:sp>
        <p:nvSpPr>
          <p:cNvPr id="15" name="right">
            <a:extLst xmlns:a="http://schemas.openxmlformats.org/drawingml/2006/main">
              <a:ext uri="{FF2B5EF4-FFF2-40B4-BE49-F238E27FC236}">
                <a16:creationId xmlns:a16="http://schemas.microsoft.com/office/drawing/2014/main" id="{12418457-413A-42B4-912C-F8B5F4FBD1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57950" y="2143125"/>
            <a:ext cx="5334000" cy="3286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E4E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num-1">
            <a:extLst xmlns:a="http://schemas.openxmlformats.org/drawingml/2006/main">
              <a:ext uri="{FF2B5EF4-FFF2-40B4-BE49-F238E27FC236}">
                <a16:creationId xmlns:a16="http://schemas.microsoft.com/office/drawing/2014/main" id="{8681040B-9374-4248-AF17-A39F2707BC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81800" y="2543175"/>
            <a:ext cx="3238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numtxt-1">
            <a:extLst xmlns:a="http://schemas.openxmlformats.org/drawingml/2006/main">
              <a:ext uri="{FF2B5EF4-FFF2-40B4-BE49-F238E27FC236}">
                <a16:creationId xmlns:a16="http://schemas.microsoft.com/office/drawing/2014/main" id="{ADD786C7-ECB1-41F7-8159-D015E80F5A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81800" y="2581275"/>
            <a:ext cx="3238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75000"/>
          </a:bodyPr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1</a:t>
            </a:r>
          </a:p>
        </p:txBody>
      </p:sp>
      <p:sp>
        <p:nvSpPr>
          <p:cNvPr id="18" name="bullet-1">
            <a:extLst xmlns:a="http://schemas.openxmlformats.org/drawingml/2006/main">
              <a:ext uri="{FF2B5EF4-FFF2-40B4-BE49-F238E27FC236}">
                <a16:creationId xmlns:a16="http://schemas.microsoft.com/office/drawing/2014/main" id="{1721FFE9-0EDD-4328-A2ED-34F5950E8E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58050" y="2533650"/>
            <a:ext cx="40005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유리면 독점 사용권 제공</a:t>
            </a:r>
          </a:p>
        </p:txBody>
      </p:sp>
      <p:sp>
        <p:nvSpPr>
          <p:cNvPr id="19" name="num-2">
            <a:extLst xmlns:a="http://schemas.openxmlformats.org/drawingml/2006/main">
              <a:ext uri="{FF2B5EF4-FFF2-40B4-BE49-F238E27FC236}">
                <a16:creationId xmlns:a16="http://schemas.microsoft.com/office/drawing/2014/main" id="{5CB2BD14-FF57-43A7-911F-86599B0258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81800" y="3352800"/>
            <a:ext cx="3238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numtxt-2">
            <a:extLst xmlns:a="http://schemas.openxmlformats.org/drawingml/2006/main">
              <a:ext uri="{FF2B5EF4-FFF2-40B4-BE49-F238E27FC236}">
                <a16:creationId xmlns:a16="http://schemas.microsoft.com/office/drawing/2014/main" id="{CC106184-9E76-49BB-B19A-679BC7C94B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81800" y="3390900"/>
            <a:ext cx="3238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75000"/>
          </a:bodyPr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2</a:t>
            </a:r>
          </a:p>
        </p:txBody>
      </p:sp>
      <p:sp>
        <p:nvSpPr>
          <p:cNvPr id="21" name="bullet-2">
            <a:extLst xmlns:a="http://schemas.openxmlformats.org/drawingml/2006/main">
              <a:ext uri="{FF2B5EF4-FFF2-40B4-BE49-F238E27FC236}">
                <a16:creationId xmlns:a16="http://schemas.microsoft.com/office/drawing/2014/main" id="{EAE6B215-9745-400C-812A-13C8994788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58050" y="3343275"/>
            <a:ext cx="40005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전기·현장 접근·민원 협조</a:t>
            </a:r>
          </a:p>
        </p:txBody>
      </p:sp>
      <p:sp>
        <p:nvSpPr>
          <p:cNvPr id="22" name="num-3">
            <a:extLst xmlns:a="http://schemas.openxmlformats.org/drawingml/2006/main">
              <a:ext uri="{FF2B5EF4-FFF2-40B4-BE49-F238E27FC236}">
                <a16:creationId xmlns:a16="http://schemas.microsoft.com/office/drawing/2014/main" id="{91041A7C-D9CB-4B8A-B570-7A6647A2C9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81800" y="4162425"/>
            <a:ext cx="32385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numtxt-3">
            <a:extLst xmlns:a="http://schemas.openxmlformats.org/drawingml/2006/main">
              <a:ext uri="{FF2B5EF4-FFF2-40B4-BE49-F238E27FC236}">
                <a16:creationId xmlns:a16="http://schemas.microsoft.com/office/drawing/2014/main" id="{46D4EE2F-CDB3-42A9-B900-43EF6D177C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81800" y="4200525"/>
            <a:ext cx="3238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75000"/>
          </a:bodyPr>
          <a:lstStyle xmlns:a="http://schemas.openxmlformats.org/drawingml/2006/main"/>
          <a:p xmlns:a="http://schemas.openxmlformats.org/drawingml/2006/main">
            <a:pPr algn="ctr">
              <a:def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0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3</a:t>
            </a:r>
          </a:p>
        </p:txBody>
      </p:sp>
      <p:sp>
        <p:nvSpPr>
          <p:cNvPr id="24" name="bullet-3">
            <a:extLst xmlns:a="http://schemas.openxmlformats.org/drawingml/2006/main">
              <a:ext uri="{FF2B5EF4-FFF2-40B4-BE49-F238E27FC236}">
                <a16:creationId xmlns:a16="http://schemas.microsoft.com/office/drawing/2014/main" id="{DB05E654-A3BE-4FC5-BC4D-0444D266BA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58050" y="4152900"/>
            <a:ext cx="40005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지역 광고주 발굴 지원</a:t>
            </a:r>
          </a:p>
        </p:txBody>
      </p:sp>
      <p:sp>
        <p:nvSpPr>
          <p:cNvPr id="25" name="bottom">
            <a:extLst xmlns:a="http://schemas.openxmlformats.org/drawingml/2006/main">
              <a:ext uri="{FF2B5EF4-FFF2-40B4-BE49-F238E27FC236}">
                <a16:creationId xmlns:a16="http://schemas.microsoft.com/office/drawing/2014/main" id="{EDF0EA2E-7380-4EFE-A8B7-75D817DB07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00200" y="5848350"/>
            <a:ext cx="89916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8611"/>
          </a:bodyPr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1D6B55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800" b="1">
                <a:solidFill>
                  <a:srgbClr val="1D6B55"/>
                </a:solidFill>
                <a:latin typeface="Apple SD Gothic Neo"/>
                <a:ea typeface="Apple SD Gothic Neo"/>
                <a:cs typeface="Apple SD Gothic Neo"/>
              </a:rPr>
              <a:t>현금 선투자 대신  장기 운영권 + 매출배분  으로 이해관계를 맞춥니다.</a:t>
            </a:r>
          </a:p>
        </p:txBody>
      </p:sp>
    </p:spTree>
    <p:extLst>
      <p:ext uri="{BB962C8B-B14F-4D97-AF65-F5344CB8AC3E}">
        <p14:creationId xmlns:p14="http://schemas.microsoft.com/office/powerpoint/2010/main" val="975664111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0" name="title">
            <a:extLst xmlns:a="http://schemas.openxmlformats.org/drawingml/2006/main">
              <a:ext uri="{FF2B5EF4-FFF2-40B4-BE49-F238E27FC236}">
                <a16:creationId xmlns:a16="http://schemas.microsoft.com/office/drawing/2014/main" id="{B5780EFC-52B3-4D44-944D-1F02F687BF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323850"/>
            <a:ext cx="106680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9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9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투자금은 광고매출에서 먼저 회수하고 이후 이익을 나눕니다</a:t>
            </a:r>
          </a:p>
        </p:txBody>
      </p:sp>
      <p:sp>
        <p:nvSpPr>
          <p:cNvPr id="2" name="page">
            <a:extLst xmlns:a="http://schemas.openxmlformats.org/drawingml/2006/main">
              <a:ext uri="{FF2B5EF4-FFF2-40B4-BE49-F238E27FC236}">
                <a16:creationId xmlns:a16="http://schemas.microsoft.com/office/drawing/2014/main" id="{0A494C98-39E4-456A-980C-680944ECDB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87125" y="6238875"/>
            <a:ext cx="4953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97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06</a:t>
            </a:r>
          </a:p>
        </p:txBody>
      </p:sp>
      <p:sp>
        <p:nvSpPr>
          <p:cNvPr id="3" name="flow-0">
            <a:extLst xmlns:a="http://schemas.openxmlformats.org/drawingml/2006/main">
              <a:ext uri="{FF2B5EF4-FFF2-40B4-BE49-F238E27FC236}">
                <a16:creationId xmlns:a16="http://schemas.microsoft.com/office/drawing/2014/main" id="{FDF909EB-1687-4838-B3AB-B4E6544323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952625"/>
            <a:ext cx="2590800" cy="3143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F2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fh-0">
            <a:extLst xmlns:a="http://schemas.openxmlformats.org/drawingml/2006/main">
              <a:ext uri="{FF2B5EF4-FFF2-40B4-BE49-F238E27FC236}">
                <a16:creationId xmlns:a16="http://schemas.microsoft.com/office/drawing/2014/main" id="{32C7ED6D-49D5-4187-B111-ED48184549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2247900"/>
            <a:ext cx="21336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7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① 매출 발생</a:t>
            </a:r>
          </a:p>
        </p:txBody>
      </p:sp>
      <p:sp>
        <p:nvSpPr>
          <p:cNvPr id="5" name="fb-0">
            <a:extLst xmlns:a="http://schemas.openxmlformats.org/drawingml/2006/main">
              <a:ext uri="{FF2B5EF4-FFF2-40B4-BE49-F238E27FC236}">
                <a16:creationId xmlns:a16="http://schemas.microsoft.com/office/drawing/2014/main" id="{9B4A0F34-EB45-4EE6-B097-5EFB36A3F2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3048000"/>
            <a:ext cx="2133600" cy="1219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광고 송출료</a:t>
            </a:r>
          </a:p>
          <a:p xmlns:a="http://schemas.openxmlformats.org/drawingml/2006/main">
            <a:pPr algn="l">
              <a:def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캠페인 제작비</a:t>
            </a:r>
          </a:p>
        </p:txBody>
      </p:sp>
      <p:sp>
        <p:nvSpPr>
          <p:cNvPr id="6" name="arrow-0">
            <a:extLst xmlns:a="http://schemas.openxmlformats.org/drawingml/2006/main">
              <a:ext uri="{FF2B5EF4-FFF2-40B4-BE49-F238E27FC236}">
                <a16:creationId xmlns:a16="http://schemas.microsoft.com/office/drawing/2014/main" id="{F40019FC-B732-49F3-8515-D4251C8CE8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57525" y="3190875"/>
            <a:ext cx="2667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36109"/>
          </a:bodyPr>
          <a:lstStyle xmlns:a="http://schemas.openxmlformats.org/drawingml/2006/main"/>
          <a:p xmlns:a="http://schemas.openxmlformats.org/drawingml/2006/main">
            <a:pPr algn="ctr">
              <a:defRPr sz="21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1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→</a:t>
            </a:r>
          </a:p>
        </p:txBody>
      </p:sp>
      <p:sp>
        <p:nvSpPr>
          <p:cNvPr id="7" name="flow-1">
            <a:extLst xmlns:a="http://schemas.openxmlformats.org/drawingml/2006/main">
              <a:ext uri="{FF2B5EF4-FFF2-40B4-BE49-F238E27FC236}">
                <a16:creationId xmlns:a16="http://schemas.microsoft.com/office/drawing/2014/main" id="{8302594E-2715-45D4-9CDE-05E70331B0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33750" y="1952625"/>
            <a:ext cx="2590800" cy="3143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F2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fh-1">
            <a:extLst xmlns:a="http://schemas.openxmlformats.org/drawingml/2006/main">
              <a:ext uri="{FF2B5EF4-FFF2-40B4-BE49-F238E27FC236}">
                <a16:creationId xmlns:a16="http://schemas.microsoft.com/office/drawing/2014/main" id="{B8975E32-CA93-4F5F-9AA7-8268FE0423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62350" y="2247900"/>
            <a:ext cx="21336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7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② 직접비 공제</a:t>
            </a:r>
          </a:p>
        </p:txBody>
      </p:sp>
      <p:sp>
        <p:nvSpPr>
          <p:cNvPr id="9" name="fb-1">
            <a:extLst xmlns:a="http://schemas.openxmlformats.org/drawingml/2006/main">
              <a:ext uri="{FF2B5EF4-FFF2-40B4-BE49-F238E27FC236}">
                <a16:creationId xmlns:a16="http://schemas.microsoft.com/office/drawing/2014/main" id="{5E6B7E9A-6901-4033-B56E-62CCF0A78C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62350" y="3048000"/>
            <a:ext cx="2133600" cy="1219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결제·전기·유지비</a:t>
            </a:r>
          </a:p>
          <a:p xmlns:a="http://schemas.openxmlformats.org/drawingml/2006/main">
            <a:pPr algn="l">
              <a:def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사전 합의 상한 적용</a:t>
            </a:r>
          </a:p>
        </p:txBody>
      </p:sp>
      <p:sp>
        <p:nvSpPr>
          <p:cNvPr id="10" name="arrow-1">
            <a:extLst xmlns:a="http://schemas.openxmlformats.org/drawingml/2006/main">
              <a:ext uri="{FF2B5EF4-FFF2-40B4-BE49-F238E27FC236}">
                <a16:creationId xmlns:a16="http://schemas.microsoft.com/office/drawing/2014/main" id="{7DD0A9A2-3645-4A1E-92C4-4CAB08A9D9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91225" y="3190875"/>
            <a:ext cx="2667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36109"/>
          </a:bodyPr>
          <a:lstStyle xmlns:a="http://schemas.openxmlformats.org/drawingml/2006/main"/>
          <a:p xmlns:a="http://schemas.openxmlformats.org/drawingml/2006/main">
            <a:pPr algn="ctr">
              <a:defRPr sz="21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1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→</a:t>
            </a:r>
          </a:p>
        </p:txBody>
      </p:sp>
      <p:sp>
        <p:nvSpPr>
          <p:cNvPr id="11" name="flow-2">
            <a:extLst xmlns:a="http://schemas.openxmlformats.org/drawingml/2006/main">
              <a:ext uri="{FF2B5EF4-FFF2-40B4-BE49-F238E27FC236}">
                <a16:creationId xmlns:a16="http://schemas.microsoft.com/office/drawing/2014/main" id="{BA53609E-49DB-4BE0-ACF2-DE527D0566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67450" y="1952625"/>
            <a:ext cx="2590800" cy="3143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E4E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fh-2">
            <a:extLst xmlns:a="http://schemas.openxmlformats.org/drawingml/2006/main">
              <a:ext uri="{FF2B5EF4-FFF2-40B4-BE49-F238E27FC236}">
                <a16:creationId xmlns:a16="http://schemas.microsoft.com/office/drawing/2014/main" id="{65629A21-C8C7-4872-AB6B-B85874936B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96050" y="2247900"/>
            <a:ext cx="21336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7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③ 투자금 회수</a:t>
            </a:r>
          </a:p>
        </p:txBody>
      </p:sp>
      <p:sp>
        <p:nvSpPr>
          <p:cNvPr id="13" name="fb-2">
            <a:extLst xmlns:a="http://schemas.openxmlformats.org/drawingml/2006/main">
              <a:ext uri="{FF2B5EF4-FFF2-40B4-BE49-F238E27FC236}">
                <a16:creationId xmlns:a16="http://schemas.microsoft.com/office/drawing/2014/main" id="{C52FA63F-7DF8-428B-B326-6F71B48E7F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96050" y="3048000"/>
            <a:ext cx="2133600" cy="1219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회수 전</a:t>
            </a:r>
          </a:p>
          <a:p xmlns:a="http://schemas.openxmlformats.org/drawingml/2006/main">
            <a:pPr algn="l">
              <a:def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대행사 80 : 공간 20</a:t>
            </a:r>
          </a:p>
        </p:txBody>
      </p:sp>
      <p:sp>
        <p:nvSpPr>
          <p:cNvPr id="14" name="arrow-2">
            <a:extLst xmlns:a="http://schemas.openxmlformats.org/drawingml/2006/main">
              <a:ext uri="{FF2B5EF4-FFF2-40B4-BE49-F238E27FC236}">
                <a16:creationId xmlns:a16="http://schemas.microsoft.com/office/drawing/2014/main" id="{E10E3B05-9A7E-4EFB-A016-AEE7094F44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24925" y="3190875"/>
            <a:ext cx="2667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36109"/>
          </a:bodyPr>
          <a:lstStyle xmlns:a="http://schemas.openxmlformats.org/drawingml/2006/main"/>
          <a:p xmlns:a="http://schemas.openxmlformats.org/drawingml/2006/main">
            <a:pPr algn="ctr">
              <a:defRPr sz="21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1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→</a:t>
            </a:r>
          </a:p>
        </p:txBody>
      </p:sp>
      <p:sp>
        <p:nvSpPr>
          <p:cNvPr id="15" name="flow-3">
            <a:extLst xmlns:a="http://schemas.openxmlformats.org/drawingml/2006/main">
              <a:ext uri="{FF2B5EF4-FFF2-40B4-BE49-F238E27FC236}">
                <a16:creationId xmlns:a16="http://schemas.microsoft.com/office/drawing/2014/main" id="{A8A3DD05-7D3E-44CD-A85C-D0AC052CCA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01150" y="1952625"/>
            <a:ext cx="2590800" cy="3143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F2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fh-3">
            <a:extLst xmlns:a="http://schemas.openxmlformats.org/drawingml/2006/main">
              <a:ext uri="{FF2B5EF4-FFF2-40B4-BE49-F238E27FC236}">
                <a16:creationId xmlns:a16="http://schemas.microsoft.com/office/drawing/2014/main" id="{57DE33B9-53B1-4C81-B6B4-FBB86C1848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29750" y="2247900"/>
            <a:ext cx="21336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7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④ 안정화 배분</a:t>
            </a:r>
          </a:p>
        </p:txBody>
      </p:sp>
      <p:sp>
        <p:nvSpPr>
          <p:cNvPr id="17" name="fb-3">
            <a:extLst xmlns:a="http://schemas.openxmlformats.org/drawingml/2006/main">
              <a:ext uri="{FF2B5EF4-FFF2-40B4-BE49-F238E27FC236}">
                <a16:creationId xmlns:a16="http://schemas.microsoft.com/office/drawing/2014/main" id="{017FD5C2-93EA-4CEC-87FF-9541F8A350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29750" y="3048000"/>
            <a:ext cx="2133600" cy="1219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회수 완료 후</a:t>
            </a:r>
          </a:p>
          <a:p xmlns:a="http://schemas.openxmlformats.org/drawingml/2006/main">
            <a:pPr algn="l">
              <a:def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9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대행사 55 : 공간 45</a:t>
            </a:r>
          </a:p>
        </p:txBody>
      </p:sp>
      <p:sp>
        <p:nvSpPr>
          <p:cNvPr id="18" name="terms">
            <a:extLst xmlns:a="http://schemas.openxmlformats.org/drawingml/2006/main">
              <a:ext uri="{FF2B5EF4-FFF2-40B4-BE49-F238E27FC236}">
                <a16:creationId xmlns:a16="http://schemas.microsoft.com/office/drawing/2014/main" id="{4BCB64BB-A57A-4562-9209-47241647D9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5619750"/>
            <a:ext cx="113919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8246"/>
          </a:bodyPr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4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기본 제안  36개월 운영권 · 회수기간 부족 시 최대 12개월 연장 협의 · 중도해지 시 미회수 투자금 정산</a:t>
            </a:r>
          </a:p>
        </p:txBody>
      </p:sp>
      <p:sp>
        <p:nvSpPr>
          <p:cNvPr id="19" name="fine">
            <a:extLst xmlns:a="http://schemas.openxmlformats.org/drawingml/2006/main">
              <a:ext uri="{FF2B5EF4-FFF2-40B4-BE49-F238E27FC236}">
                <a16:creationId xmlns:a16="http://schemas.microsoft.com/office/drawing/2014/main" id="{897184B7-B2A5-430A-BDF3-64A465D1E0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6076950"/>
            <a:ext cx="857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0000"/>
          </a:bodyPr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12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※ 모든 비율은 협상 시작안이며, 실측 견적과 매체가치 평가 후 확정합니다.</a:t>
            </a:r>
          </a:p>
        </p:txBody>
      </p:sp>
    </p:spTree>
    <p:extLst>
      <p:ext uri="{BB962C8B-B14F-4D97-AF65-F5344CB8AC3E}">
        <p14:creationId xmlns:p14="http://schemas.microsoft.com/office/powerpoint/2010/main" val="206282686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40" name="title">
            <a:extLst xmlns:a="http://schemas.openxmlformats.org/drawingml/2006/main">
              <a:ext uri="{FF2B5EF4-FFF2-40B4-BE49-F238E27FC236}">
                <a16:creationId xmlns:a16="http://schemas.microsoft.com/office/drawing/2014/main" id="{938911D3-D788-479B-9615-FDF33EB2C8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323850"/>
            <a:ext cx="106680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9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9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대행사의 하방 위험은 계약으로 제한할 수 있습니다</a:t>
            </a:r>
          </a:p>
        </p:txBody>
      </p:sp>
      <p:sp>
        <p:nvSpPr>
          <p:cNvPr id="2" name="page">
            <a:extLst xmlns:a="http://schemas.openxmlformats.org/drawingml/2006/main">
              <a:ext uri="{FF2B5EF4-FFF2-40B4-BE49-F238E27FC236}">
                <a16:creationId xmlns:a16="http://schemas.microsoft.com/office/drawing/2014/main" id="{665D35A2-302D-411D-B8B7-AE569F6D95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87125" y="6238875"/>
            <a:ext cx="4953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97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07</a:t>
            </a:r>
          </a:p>
        </p:txBody>
      </p:sp>
      <p:sp>
        <p:nvSpPr>
          <p:cNvPr id="3" name="th-0">
            <a:extLst xmlns:a="http://schemas.openxmlformats.org/drawingml/2006/main">
              <a:ext uri="{FF2B5EF4-FFF2-40B4-BE49-F238E27FC236}">
                <a16:creationId xmlns:a16="http://schemas.microsoft.com/office/drawing/2014/main" id="{B6CED365-F905-4D2B-9554-121FE4E279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428750"/>
            <a:ext cx="1981200" cy="533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tht-0">
            <a:extLst xmlns:a="http://schemas.openxmlformats.org/drawingml/2006/main">
              <a:ext uri="{FF2B5EF4-FFF2-40B4-BE49-F238E27FC236}">
                <a16:creationId xmlns:a16="http://schemas.microsoft.com/office/drawing/2014/main" id="{A080AA34-CE28-457F-85A1-1B887FF6DC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581150"/>
            <a:ext cx="16383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75926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보호장치</a:t>
            </a:r>
          </a:p>
        </p:txBody>
      </p:sp>
      <p:sp>
        <p:nvSpPr>
          <p:cNvPr id="5" name="th-1">
            <a:extLst xmlns:a="http://schemas.openxmlformats.org/drawingml/2006/main">
              <a:ext uri="{FF2B5EF4-FFF2-40B4-BE49-F238E27FC236}">
                <a16:creationId xmlns:a16="http://schemas.microsoft.com/office/drawing/2014/main" id="{AC051425-DD04-46AD-B9B5-CCBE915544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81250" y="1428750"/>
            <a:ext cx="4476750" cy="533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tht-1">
            <a:extLst xmlns:a="http://schemas.openxmlformats.org/drawingml/2006/main">
              <a:ext uri="{FF2B5EF4-FFF2-40B4-BE49-F238E27FC236}">
                <a16:creationId xmlns:a16="http://schemas.microsoft.com/office/drawing/2014/main" id="{65B8EF10-024C-4E58-9F4C-D560C8C233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52700" y="1581150"/>
            <a:ext cx="41338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75926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대행사 권리</a:t>
            </a:r>
          </a:p>
        </p:txBody>
      </p:sp>
      <p:sp>
        <p:nvSpPr>
          <p:cNvPr id="7" name="th-2">
            <a:extLst xmlns:a="http://schemas.openxmlformats.org/drawingml/2006/main">
              <a:ext uri="{FF2B5EF4-FFF2-40B4-BE49-F238E27FC236}">
                <a16:creationId xmlns:a16="http://schemas.microsoft.com/office/drawing/2014/main" id="{0271D7E1-2691-4797-B3DE-D7C9DBA0DE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1428750"/>
            <a:ext cx="4933950" cy="533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tht-2">
            <a:extLst xmlns:a="http://schemas.openxmlformats.org/drawingml/2006/main">
              <a:ext uri="{FF2B5EF4-FFF2-40B4-BE49-F238E27FC236}">
                <a16:creationId xmlns:a16="http://schemas.microsoft.com/office/drawing/2014/main" id="{3FDBC6FB-4286-4974-B43A-0F51E5E368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29450" y="1581150"/>
            <a:ext cx="45910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75926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FFFFFF"/>
                </a:solidFill>
                <a:latin typeface="Apple SD Gothic Neo"/>
                <a:ea typeface="Apple SD Gothic Neo"/>
                <a:cs typeface="Apple SD Gothic Neo"/>
              </a:rPr>
              <a:t>공간 측 약속</a:t>
            </a:r>
          </a:p>
        </p:txBody>
      </p:sp>
      <p:sp>
        <p:nvSpPr>
          <p:cNvPr id="9" name="cell-0-0">
            <a:extLst xmlns:a="http://schemas.openxmlformats.org/drawingml/2006/main">
              <a:ext uri="{FF2B5EF4-FFF2-40B4-BE49-F238E27FC236}">
                <a16:creationId xmlns:a16="http://schemas.microsoft.com/office/drawing/2014/main" id="{518C51CE-0D15-4454-8532-FBC424E072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962150"/>
            <a:ext cx="198120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F2F3"/>
          </a:solidFill>
          <a:ln xmlns:a="http://schemas.openxmlformats.org/drawingml/2006/main" w="9525">
            <a:solidFill>
              <a:srgbClr val="C8CBD0"/>
            </a:solidFill>
            <a:prstDash val="solid"/>
          </a:ln>
        </p:spPr>
      </p:sp>
      <p:sp>
        <p:nvSpPr>
          <p:cNvPr id="10" name="ct-0-0">
            <a:extLst xmlns:a="http://schemas.openxmlformats.org/drawingml/2006/main">
              <a:ext uri="{FF2B5EF4-FFF2-40B4-BE49-F238E27FC236}">
                <a16:creationId xmlns:a16="http://schemas.microsoft.com/office/drawing/2014/main" id="{63D70C6C-15CE-4D4C-BF4E-4385CE247C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2143125"/>
            <a:ext cx="16383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투자 보호</a:t>
            </a:r>
          </a:p>
        </p:txBody>
      </p:sp>
      <p:sp>
        <p:nvSpPr>
          <p:cNvPr id="11" name="cell-0-1">
            <a:extLst xmlns:a="http://schemas.openxmlformats.org/drawingml/2006/main">
              <a:ext uri="{FF2B5EF4-FFF2-40B4-BE49-F238E27FC236}">
                <a16:creationId xmlns:a16="http://schemas.microsoft.com/office/drawing/2014/main" id="{D3241F3A-B64D-4CEF-9E11-8ABCB9C79F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81250" y="1962150"/>
            <a:ext cx="447675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F2F3"/>
          </a:solidFill>
          <a:ln xmlns:a="http://schemas.openxmlformats.org/drawingml/2006/main" w="9525">
            <a:solidFill>
              <a:srgbClr val="C8CBD0"/>
            </a:solidFill>
            <a:prstDash val="solid"/>
          </a:ln>
        </p:spPr>
      </p:sp>
      <p:sp>
        <p:nvSpPr>
          <p:cNvPr id="12" name="ct-0-1">
            <a:extLst xmlns:a="http://schemas.openxmlformats.org/drawingml/2006/main">
              <a:ext uri="{FF2B5EF4-FFF2-40B4-BE49-F238E27FC236}">
                <a16:creationId xmlns:a16="http://schemas.microsoft.com/office/drawing/2014/main" id="{E3F9A124-EA01-4D29-8D98-BD3CFC8410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52700" y="2143125"/>
            <a:ext cx="41338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설비 소유권은 계약기간 중 대행사 보유</a:t>
            </a:r>
          </a:p>
        </p:txBody>
      </p:sp>
      <p:sp>
        <p:nvSpPr>
          <p:cNvPr id="13" name="cell-0-2">
            <a:extLst xmlns:a="http://schemas.openxmlformats.org/drawingml/2006/main">
              <a:ext uri="{FF2B5EF4-FFF2-40B4-BE49-F238E27FC236}">
                <a16:creationId xmlns:a16="http://schemas.microsoft.com/office/drawing/2014/main" id="{F3BC17EB-564B-4495-AB22-78566BE46E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1962150"/>
            <a:ext cx="493395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F2F3"/>
          </a:solidFill>
          <a:ln xmlns:a="http://schemas.openxmlformats.org/drawingml/2006/main" w="9525">
            <a:solidFill>
              <a:srgbClr val="C8CBD0"/>
            </a:solidFill>
            <a:prstDash val="solid"/>
          </a:ln>
        </p:spPr>
      </p:sp>
      <p:sp>
        <p:nvSpPr>
          <p:cNvPr id="14" name="ct-0-2">
            <a:extLst xmlns:a="http://schemas.openxmlformats.org/drawingml/2006/main">
              <a:ext uri="{FF2B5EF4-FFF2-40B4-BE49-F238E27FC236}">
                <a16:creationId xmlns:a16="http://schemas.microsoft.com/office/drawing/2014/main" id="{B0C08DCF-F293-4241-B037-4211490827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29450" y="2143125"/>
            <a:ext cx="45910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무단 철거·타사 광고 제한</a:t>
            </a:r>
          </a:p>
        </p:txBody>
      </p:sp>
      <p:sp>
        <p:nvSpPr>
          <p:cNvPr id="15" name="cell-1-0">
            <a:extLst xmlns:a="http://schemas.openxmlformats.org/drawingml/2006/main">
              <a:ext uri="{FF2B5EF4-FFF2-40B4-BE49-F238E27FC236}">
                <a16:creationId xmlns:a16="http://schemas.microsoft.com/office/drawing/2014/main" id="{8A616A38-7B97-49D1-BCDD-B5A5634407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2743200"/>
            <a:ext cx="198120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CBD0"/>
            </a:solidFill>
            <a:prstDash val="solid"/>
          </a:ln>
        </p:spPr>
      </p:sp>
      <p:sp>
        <p:nvSpPr>
          <p:cNvPr id="16" name="ct-1-0">
            <a:extLst xmlns:a="http://schemas.openxmlformats.org/drawingml/2006/main">
              <a:ext uri="{FF2B5EF4-FFF2-40B4-BE49-F238E27FC236}">
                <a16:creationId xmlns:a16="http://schemas.microsoft.com/office/drawing/2014/main" id="{6B6E8821-0599-4C4D-A57E-C2F82DF628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2924175"/>
            <a:ext cx="16383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회수 보호</a:t>
            </a:r>
          </a:p>
        </p:txBody>
      </p:sp>
      <p:sp>
        <p:nvSpPr>
          <p:cNvPr id="17" name="cell-1-1">
            <a:extLst xmlns:a="http://schemas.openxmlformats.org/drawingml/2006/main">
              <a:ext uri="{FF2B5EF4-FFF2-40B4-BE49-F238E27FC236}">
                <a16:creationId xmlns:a16="http://schemas.microsoft.com/office/drawing/2014/main" id="{ED8BF737-5CA7-4C95-AF20-6B37591759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81250" y="2743200"/>
            <a:ext cx="447675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CBD0"/>
            </a:solidFill>
            <a:prstDash val="solid"/>
          </a:ln>
        </p:spPr>
      </p:sp>
      <p:sp>
        <p:nvSpPr>
          <p:cNvPr id="18" name="ct-1-1">
            <a:extLst xmlns:a="http://schemas.openxmlformats.org/drawingml/2006/main">
              <a:ext uri="{FF2B5EF4-FFF2-40B4-BE49-F238E27FC236}">
                <a16:creationId xmlns:a16="http://schemas.microsoft.com/office/drawing/2014/main" id="{EA8160FB-EC43-4D1F-9615-D5C8521A50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52700" y="2924175"/>
            <a:ext cx="41338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광고매출에서 투자금 최우선 회수</a:t>
            </a:r>
          </a:p>
        </p:txBody>
      </p:sp>
      <p:sp>
        <p:nvSpPr>
          <p:cNvPr id="19" name="cell-1-2">
            <a:extLst xmlns:a="http://schemas.openxmlformats.org/drawingml/2006/main">
              <a:ext uri="{FF2B5EF4-FFF2-40B4-BE49-F238E27FC236}">
                <a16:creationId xmlns:a16="http://schemas.microsoft.com/office/drawing/2014/main" id="{FCF03567-B506-4452-B384-B49FECF8E9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2743200"/>
            <a:ext cx="493395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CBD0"/>
            </a:solidFill>
            <a:prstDash val="solid"/>
          </a:ln>
        </p:spPr>
      </p:sp>
      <p:sp>
        <p:nvSpPr>
          <p:cNvPr id="20" name="ct-1-2">
            <a:extLst xmlns:a="http://schemas.openxmlformats.org/drawingml/2006/main">
              <a:ext uri="{FF2B5EF4-FFF2-40B4-BE49-F238E27FC236}">
                <a16:creationId xmlns:a16="http://schemas.microsoft.com/office/drawing/2014/main" id="{D9A881BD-9671-4813-A1FC-31C03DBC14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29450" y="2924175"/>
            <a:ext cx="45910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회수 부족 시 연장 또는 바이아웃</a:t>
            </a:r>
          </a:p>
        </p:txBody>
      </p:sp>
      <p:sp>
        <p:nvSpPr>
          <p:cNvPr id="21" name="cell-2-0">
            <a:extLst xmlns:a="http://schemas.openxmlformats.org/drawingml/2006/main">
              <a:ext uri="{FF2B5EF4-FFF2-40B4-BE49-F238E27FC236}">
                <a16:creationId xmlns:a16="http://schemas.microsoft.com/office/drawing/2014/main" id="{12555589-F2DC-4776-A266-23C0739C1F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3524250"/>
            <a:ext cx="198120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F2F3"/>
          </a:solidFill>
          <a:ln xmlns:a="http://schemas.openxmlformats.org/drawingml/2006/main" w="9525">
            <a:solidFill>
              <a:srgbClr val="C8CBD0"/>
            </a:solidFill>
            <a:prstDash val="solid"/>
          </a:ln>
        </p:spPr>
      </p:sp>
      <p:sp>
        <p:nvSpPr>
          <p:cNvPr id="22" name="ct-2-0">
            <a:extLst xmlns:a="http://schemas.openxmlformats.org/drawingml/2006/main">
              <a:ext uri="{FF2B5EF4-FFF2-40B4-BE49-F238E27FC236}">
                <a16:creationId xmlns:a16="http://schemas.microsoft.com/office/drawing/2014/main" id="{E0D96326-9655-43D5-8C68-A259C27C7D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705225"/>
            <a:ext cx="16383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운영 보호</a:t>
            </a:r>
          </a:p>
        </p:txBody>
      </p:sp>
      <p:sp>
        <p:nvSpPr>
          <p:cNvPr id="23" name="cell-2-1">
            <a:extLst xmlns:a="http://schemas.openxmlformats.org/drawingml/2006/main">
              <a:ext uri="{FF2B5EF4-FFF2-40B4-BE49-F238E27FC236}">
                <a16:creationId xmlns:a16="http://schemas.microsoft.com/office/drawing/2014/main" id="{B0672562-2942-4518-9BA9-91AF9554E8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81250" y="3524250"/>
            <a:ext cx="447675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F2F3"/>
          </a:solidFill>
          <a:ln xmlns:a="http://schemas.openxmlformats.org/drawingml/2006/main" w="9525">
            <a:solidFill>
              <a:srgbClr val="C8CBD0"/>
            </a:solidFill>
            <a:prstDash val="solid"/>
          </a:ln>
        </p:spPr>
      </p:sp>
      <p:sp>
        <p:nvSpPr>
          <p:cNvPr id="24" name="ct-2-1">
            <a:extLst xmlns:a="http://schemas.openxmlformats.org/drawingml/2006/main">
              <a:ext uri="{FF2B5EF4-FFF2-40B4-BE49-F238E27FC236}">
                <a16:creationId xmlns:a16="http://schemas.microsoft.com/office/drawing/2014/main" id="{B730885F-23AE-4D83-97F7-2803759F40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52700" y="3705225"/>
            <a:ext cx="41338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대행사에 광고 판매·송출 독점권</a:t>
            </a:r>
          </a:p>
        </p:txBody>
      </p:sp>
      <p:sp>
        <p:nvSpPr>
          <p:cNvPr id="25" name="cell-2-2">
            <a:extLst xmlns:a="http://schemas.openxmlformats.org/drawingml/2006/main">
              <a:ext uri="{FF2B5EF4-FFF2-40B4-BE49-F238E27FC236}">
                <a16:creationId xmlns:a16="http://schemas.microsoft.com/office/drawing/2014/main" id="{7AA999CA-9217-48D7-8DFA-23F6D48163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3524250"/>
            <a:ext cx="493395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F2F3"/>
          </a:solidFill>
          <a:ln xmlns:a="http://schemas.openxmlformats.org/drawingml/2006/main" w="9525">
            <a:solidFill>
              <a:srgbClr val="C8CBD0"/>
            </a:solidFill>
            <a:prstDash val="solid"/>
          </a:ln>
        </p:spPr>
      </p:sp>
      <p:sp>
        <p:nvSpPr>
          <p:cNvPr id="26" name="ct-2-2">
            <a:extLst xmlns:a="http://schemas.openxmlformats.org/drawingml/2006/main">
              <a:ext uri="{FF2B5EF4-FFF2-40B4-BE49-F238E27FC236}">
                <a16:creationId xmlns:a16="http://schemas.microsoft.com/office/drawing/2014/main" id="{10E53D5B-3A82-496C-8B6D-57F63DB8BA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29450" y="3705225"/>
            <a:ext cx="45910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공간 자체 광고는 20% 이내</a:t>
            </a:r>
          </a:p>
        </p:txBody>
      </p:sp>
      <p:sp>
        <p:nvSpPr>
          <p:cNvPr id="27" name="cell-3-0">
            <a:extLst xmlns:a="http://schemas.openxmlformats.org/drawingml/2006/main">
              <a:ext uri="{FF2B5EF4-FFF2-40B4-BE49-F238E27FC236}">
                <a16:creationId xmlns:a16="http://schemas.microsoft.com/office/drawing/2014/main" id="{D3246B9B-5C54-4E19-8EB2-3F732E4816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4305300"/>
            <a:ext cx="198120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CBD0"/>
            </a:solidFill>
            <a:prstDash val="solid"/>
          </a:ln>
        </p:spPr>
      </p:sp>
      <p:sp>
        <p:nvSpPr>
          <p:cNvPr id="28" name="ct-3-0">
            <a:extLst xmlns:a="http://schemas.openxmlformats.org/drawingml/2006/main">
              <a:ext uri="{FF2B5EF4-FFF2-40B4-BE49-F238E27FC236}">
                <a16:creationId xmlns:a16="http://schemas.microsoft.com/office/drawing/2014/main" id="{77E232D5-D2A3-424A-A105-D84A2AA1D1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486275"/>
            <a:ext cx="16383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현장 보호</a:t>
            </a:r>
          </a:p>
        </p:txBody>
      </p:sp>
      <p:sp>
        <p:nvSpPr>
          <p:cNvPr id="29" name="cell-3-1">
            <a:extLst xmlns:a="http://schemas.openxmlformats.org/drawingml/2006/main">
              <a:ext uri="{FF2B5EF4-FFF2-40B4-BE49-F238E27FC236}">
                <a16:creationId xmlns:a16="http://schemas.microsoft.com/office/drawing/2014/main" id="{CE7BE529-BDE8-47BA-B40C-ACAA4F5FD0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81250" y="4305300"/>
            <a:ext cx="447675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CBD0"/>
            </a:solidFill>
            <a:prstDash val="solid"/>
          </a:ln>
        </p:spPr>
      </p:sp>
      <p:sp>
        <p:nvSpPr>
          <p:cNvPr id="30" name="ct-3-1">
            <a:extLst xmlns:a="http://schemas.openxmlformats.org/drawingml/2006/main">
              <a:ext uri="{FF2B5EF4-FFF2-40B4-BE49-F238E27FC236}">
                <a16:creationId xmlns:a16="http://schemas.microsoft.com/office/drawing/2014/main" id="{6498B036-AA2F-4480-A418-876D760C1F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52700" y="4486275"/>
            <a:ext cx="41338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건물 동의·허가 불가 시 투자 미집행</a:t>
            </a:r>
          </a:p>
        </p:txBody>
      </p:sp>
      <p:sp>
        <p:nvSpPr>
          <p:cNvPr id="31" name="cell-3-2">
            <a:extLst xmlns:a="http://schemas.openxmlformats.org/drawingml/2006/main">
              <a:ext uri="{FF2B5EF4-FFF2-40B4-BE49-F238E27FC236}">
                <a16:creationId xmlns:a16="http://schemas.microsoft.com/office/drawing/2014/main" id="{793604CE-439A-4774-9F59-33D195918B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4305300"/>
            <a:ext cx="493395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8CBD0"/>
            </a:solidFill>
            <a:prstDash val="solid"/>
          </a:ln>
        </p:spPr>
      </p:sp>
      <p:sp>
        <p:nvSpPr>
          <p:cNvPr id="32" name="ct-3-2">
            <a:extLst xmlns:a="http://schemas.openxmlformats.org/drawingml/2006/main">
              <a:ext uri="{FF2B5EF4-FFF2-40B4-BE49-F238E27FC236}">
                <a16:creationId xmlns:a16="http://schemas.microsoft.com/office/drawing/2014/main" id="{B3DE519A-1A7C-483C-AADF-B9CF99E1E2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29450" y="4486275"/>
            <a:ext cx="45910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설치 전 조건선행 조항</a:t>
            </a:r>
          </a:p>
        </p:txBody>
      </p:sp>
      <p:sp>
        <p:nvSpPr>
          <p:cNvPr id="33" name="cell-4-0">
            <a:extLst xmlns:a="http://schemas.openxmlformats.org/drawingml/2006/main">
              <a:ext uri="{FF2B5EF4-FFF2-40B4-BE49-F238E27FC236}">
                <a16:creationId xmlns:a16="http://schemas.microsoft.com/office/drawing/2014/main" id="{DCDA6AA0-B723-47D7-9253-4A3DC5A1E4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5086350"/>
            <a:ext cx="198120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F2F3"/>
          </a:solidFill>
          <a:ln xmlns:a="http://schemas.openxmlformats.org/drawingml/2006/main" w="9525">
            <a:solidFill>
              <a:srgbClr val="C8CBD0"/>
            </a:solidFill>
            <a:prstDash val="solid"/>
          </a:ln>
        </p:spPr>
      </p:sp>
      <p:sp>
        <p:nvSpPr>
          <p:cNvPr id="34" name="ct-4-0">
            <a:extLst xmlns:a="http://schemas.openxmlformats.org/drawingml/2006/main">
              <a:ext uri="{FF2B5EF4-FFF2-40B4-BE49-F238E27FC236}">
                <a16:creationId xmlns:a16="http://schemas.microsoft.com/office/drawing/2014/main" id="{97406BB6-D184-4876-A3AB-38553C825A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267325"/>
            <a:ext cx="16383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종료 처리</a:t>
            </a:r>
          </a:p>
        </p:txBody>
      </p:sp>
      <p:sp>
        <p:nvSpPr>
          <p:cNvPr id="35" name="cell-4-1">
            <a:extLst xmlns:a="http://schemas.openxmlformats.org/drawingml/2006/main">
              <a:ext uri="{FF2B5EF4-FFF2-40B4-BE49-F238E27FC236}">
                <a16:creationId xmlns:a16="http://schemas.microsoft.com/office/drawing/2014/main" id="{7F062209-4D81-4DAF-946E-5C13006719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81250" y="5086350"/>
            <a:ext cx="447675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F2F3"/>
          </a:solidFill>
          <a:ln xmlns:a="http://schemas.openxmlformats.org/drawingml/2006/main" w="9525">
            <a:solidFill>
              <a:srgbClr val="C8CBD0"/>
            </a:solidFill>
            <a:prstDash val="solid"/>
          </a:ln>
        </p:spPr>
      </p:sp>
      <p:sp>
        <p:nvSpPr>
          <p:cNvPr id="36" name="ct-4-1">
            <a:extLst xmlns:a="http://schemas.openxmlformats.org/drawingml/2006/main">
              <a:ext uri="{FF2B5EF4-FFF2-40B4-BE49-F238E27FC236}">
                <a16:creationId xmlns:a16="http://schemas.microsoft.com/office/drawing/2014/main" id="{8DF04A16-EF5A-430E-8A51-7C887EE4AB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52700" y="5267325"/>
            <a:ext cx="41338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정상 종료 시 설비 무상양도 제안</a:t>
            </a:r>
          </a:p>
        </p:txBody>
      </p:sp>
      <p:sp>
        <p:nvSpPr>
          <p:cNvPr id="37" name="cell-4-2">
            <a:extLst xmlns:a="http://schemas.openxmlformats.org/drawingml/2006/main">
              <a:ext uri="{FF2B5EF4-FFF2-40B4-BE49-F238E27FC236}">
                <a16:creationId xmlns:a16="http://schemas.microsoft.com/office/drawing/2014/main" id="{AF871D57-6765-4F3B-8702-CF3CA0556C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5086350"/>
            <a:ext cx="4933950" cy="781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F2F3"/>
          </a:solidFill>
          <a:ln xmlns:a="http://schemas.openxmlformats.org/drawingml/2006/main" w="9525">
            <a:solidFill>
              <a:srgbClr val="C8CBD0"/>
            </a:solidFill>
            <a:prstDash val="solid"/>
          </a:ln>
        </p:spPr>
      </p:sp>
      <p:sp>
        <p:nvSpPr>
          <p:cNvPr id="38" name="ct-4-2">
            <a:extLst xmlns:a="http://schemas.openxmlformats.org/drawingml/2006/main">
              <a:ext uri="{FF2B5EF4-FFF2-40B4-BE49-F238E27FC236}">
                <a16:creationId xmlns:a16="http://schemas.microsoft.com/office/drawing/2014/main" id="{9011CC8F-29E0-44AC-9849-6AE055DDE7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29450" y="5267325"/>
            <a:ext cx="45910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75" b="0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철거 선택 시 원상복구 기준 합의</a:t>
            </a:r>
          </a:p>
        </p:txBody>
      </p:sp>
      <p:sp>
        <p:nvSpPr>
          <p:cNvPr id="39" name="guard">
            <a:extLst xmlns:a="http://schemas.openxmlformats.org/drawingml/2006/main">
              <a:ext uri="{FF2B5EF4-FFF2-40B4-BE49-F238E27FC236}">
                <a16:creationId xmlns:a16="http://schemas.microsoft.com/office/drawing/2014/main" id="{4516BF10-1BAB-4401-B476-4FFF6F2F12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6105525"/>
            <a:ext cx="10477500" cy="2571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5294"/>
          </a:bodyPr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D6B55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75" b="1">
                <a:solidFill>
                  <a:srgbClr val="1D6B55"/>
                </a:solidFill>
                <a:latin typeface="Apple SD Gothic Neo"/>
                <a:ea typeface="Apple SD Gothic Neo"/>
                <a:cs typeface="Apple SD Gothic Neo"/>
              </a:rPr>
              <a:t>권장 조건: 허가·건물 동의·전기용량·실측 견적을 모두 충족해야 투자 의무가 발생</a:t>
            </a:r>
          </a:p>
        </p:txBody>
      </p:sp>
    </p:spTree>
    <p:extLst>
      <p:ext uri="{BB962C8B-B14F-4D97-AF65-F5344CB8AC3E}">
        <p14:creationId xmlns:p14="http://schemas.microsoft.com/office/powerpoint/2010/main" val="1812149172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itle">
            <a:extLst xmlns:a="http://schemas.openxmlformats.org/drawingml/2006/main">
              <a:ext uri="{FF2B5EF4-FFF2-40B4-BE49-F238E27FC236}">
                <a16:creationId xmlns:a16="http://schemas.microsoft.com/office/drawing/2014/main" id="{8C19458B-FED9-4CE9-B030-32FC4502F6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323850"/>
            <a:ext cx="106680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9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9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하나의 매체를 네 가지 상품으로 나눠 판매합니다</a:t>
            </a:r>
          </a:p>
        </p:txBody>
      </p:sp>
      <p:sp>
        <p:nvSpPr>
          <p:cNvPr id="2" name="page">
            <a:extLst xmlns:a="http://schemas.openxmlformats.org/drawingml/2006/main">
              <a:ext uri="{FF2B5EF4-FFF2-40B4-BE49-F238E27FC236}">
                <a16:creationId xmlns:a16="http://schemas.microsoft.com/office/drawing/2014/main" id="{7164878D-44D7-4C67-BBB0-5ABB252706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87125" y="6238875"/>
            <a:ext cx="4953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97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08</a:t>
            </a:r>
          </a:p>
        </p:txBody>
      </p:sp>
      <p:sp>
        <p:nvSpPr>
          <p:cNvPr id="3" name="prod-0">
            <a:extLst xmlns:a="http://schemas.openxmlformats.org/drawingml/2006/main">
              <a:ext uri="{FF2B5EF4-FFF2-40B4-BE49-F238E27FC236}">
                <a16:creationId xmlns:a16="http://schemas.microsoft.com/office/drawing/2014/main" id="{05110239-6700-4CE4-BDD6-3A02FD5376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1752600"/>
            <a:ext cx="2571750" cy="30003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F2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pn-0">
            <a:extLst xmlns:a="http://schemas.openxmlformats.org/drawingml/2006/main">
              <a:ext uri="{FF2B5EF4-FFF2-40B4-BE49-F238E27FC236}">
                <a16:creationId xmlns:a16="http://schemas.microsoft.com/office/drawing/2014/main" id="{6F0BBE94-FCDF-4CAA-82F4-9A6410553E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981200"/>
            <a:ext cx="4953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01</a:t>
            </a:r>
          </a:p>
        </p:txBody>
      </p:sp>
      <p:sp>
        <p:nvSpPr>
          <p:cNvPr id="5" name="pt-0">
            <a:extLst xmlns:a="http://schemas.openxmlformats.org/drawingml/2006/main">
              <a:ext uri="{FF2B5EF4-FFF2-40B4-BE49-F238E27FC236}">
                <a16:creationId xmlns:a16="http://schemas.microsoft.com/office/drawing/2014/main" id="{40DB565F-4F06-4488-96FE-66389F377D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647950"/>
            <a:ext cx="21526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0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순환광고</a:t>
            </a:r>
          </a:p>
        </p:txBody>
      </p:sp>
      <p:sp>
        <p:nvSpPr>
          <p:cNvPr id="6" name="pb-0">
            <a:extLst xmlns:a="http://schemas.openxmlformats.org/drawingml/2006/main">
              <a:ext uri="{FF2B5EF4-FFF2-40B4-BE49-F238E27FC236}">
                <a16:creationId xmlns:a16="http://schemas.microsoft.com/office/drawing/2014/main" id="{2AE602A0-1DF2-43BA-B830-5E64CCFB48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371850"/>
            <a:ext cx="215265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10~15초 소재를</a:t>
            </a:r>
          </a:p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여러 광고주에게 판매</a:t>
            </a:r>
          </a:p>
        </p:txBody>
      </p:sp>
      <p:sp>
        <p:nvSpPr>
          <p:cNvPr id="7" name="prod-1">
            <a:extLst xmlns:a="http://schemas.openxmlformats.org/drawingml/2006/main">
              <a:ext uri="{FF2B5EF4-FFF2-40B4-BE49-F238E27FC236}">
                <a16:creationId xmlns:a16="http://schemas.microsoft.com/office/drawing/2014/main" id="{AB6E93B3-817C-46C9-A0D8-C110B17363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76600" y="1752600"/>
            <a:ext cx="2571750" cy="30003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E4E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pn-1">
            <a:extLst xmlns:a="http://schemas.openxmlformats.org/drawingml/2006/main">
              <a:ext uri="{FF2B5EF4-FFF2-40B4-BE49-F238E27FC236}">
                <a16:creationId xmlns:a16="http://schemas.microsoft.com/office/drawing/2014/main" id="{ECCC289E-3DF5-4B46-ADDC-0EAF1D07E0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6150" y="1981200"/>
            <a:ext cx="4953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02</a:t>
            </a:r>
          </a:p>
        </p:txBody>
      </p:sp>
      <p:sp>
        <p:nvSpPr>
          <p:cNvPr id="9" name="pt-1">
            <a:extLst xmlns:a="http://schemas.openxmlformats.org/drawingml/2006/main">
              <a:ext uri="{FF2B5EF4-FFF2-40B4-BE49-F238E27FC236}">
                <a16:creationId xmlns:a16="http://schemas.microsoft.com/office/drawing/2014/main" id="{AF4E88D7-508C-4626-8A2C-D1AE751951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6150" y="2647950"/>
            <a:ext cx="21526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0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시간대 독점</a:t>
            </a:r>
          </a:p>
        </p:txBody>
      </p:sp>
      <p:sp>
        <p:nvSpPr>
          <p:cNvPr id="10" name="pb-1">
            <a:extLst xmlns:a="http://schemas.openxmlformats.org/drawingml/2006/main">
              <a:ext uri="{FF2B5EF4-FFF2-40B4-BE49-F238E27FC236}">
                <a16:creationId xmlns:a16="http://schemas.microsoft.com/office/drawing/2014/main" id="{0B74F63C-8E1F-4C47-B1EA-853DE32466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6150" y="3371850"/>
            <a:ext cx="215265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등하원·퇴근 등</a:t>
            </a:r>
          </a:p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핵심 시간 한 업종 독점</a:t>
            </a:r>
          </a:p>
        </p:txBody>
      </p:sp>
      <p:sp>
        <p:nvSpPr>
          <p:cNvPr id="11" name="prod-2">
            <a:extLst xmlns:a="http://schemas.openxmlformats.org/drawingml/2006/main">
              <a:ext uri="{FF2B5EF4-FFF2-40B4-BE49-F238E27FC236}">
                <a16:creationId xmlns:a16="http://schemas.microsoft.com/office/drawing/2014/main" id="{86FC1549-88AE-4800-A47D-67FA072947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53150" y="1752600"/>
            <a:ext cx="2571750" cy="30003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F2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pn-2">
            <a:extLst xmlns:a="http://schemas.openxmlformats.org/drawingml/2006/main">
              <a:ext uri="{FF2B5EF4-FFF2-40B4-BE49-F238E27FC236}">
                <a16:creationId xmlns:a16="http://schemas.microsoft.com/office/drawing/2014/main" id="{EEBEB71C-C5E8-49DF-829F-D59DDDA4A8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1981200"/>
            <a:ext cx="4953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03</a:t>
            </a:r>
          </a:p>
        </p:txBody>
      </p:sp>
      <p:sp>
        <p:nvSpPr>
          <p:cNvPr id="13" name="pt-2">
            <a:extLst xmlns:a="http://schemas.openxmlformats.org/drawingml/2006/main">
              <a:ext uri="{FF2B5EF4-FFF2-40B4-BE49-F238E27FC236}">
                <a16:creationId xmlns:a16="http://schemas.microsoft.com/office/drawing/2014/main" id="{136F8CA0-ECB6-49BD-BE6E-19C46192DC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2647950"/>
            <a:ext cx="21526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0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기간 독점</a:t>
            </a:r>
          </a:p>
        </p:txBody>
      </p:sp>
      <p:sp>
        <p:nvSpPr>
          <p:cNvPr id="14" name="pb-2">
            <a:extLst xmlns:a="http://schemas.openxmlformats.org/drawingml/2006/main">
              <a:ext uri="{FF2B5EF4-FFF2-40B4-BE49-F238E27FC236}">
                <a16:creationId xmlns:a16="http://schemas.microsoft.com/office/drawing/2014/main" id="{3659F627-680C-4EF9-BA57-FE60E2B7D7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3371850"/>
            <a:ext cx="215265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신규 오픈·분양·행사에</a:t>
            </a:r>
          </a:p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전면 단독 송출</a:t>
            </a:r>
          </a:p>
        </p:txBody>
      </p:sp>
      <p:sp>
        <p:nvSpPr>
          <p:cNvPr id="15" name="prod-3">
            <a:extLst xmlns:a="http://schemas.openxmlformats.org/drawingml/2006/main">
              <a:ext uri="{FF2B5EF4-FFF2-40B4-BE49-F238E27FC236}">
                <a16:creationId xmlns:a16="http://schemas.microsoft.com/office/drawing/2014/main" id="{E9C5DF12-3D84-4229-8D1E-9C8F03BD4C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29700" y="1752600"/>
            <a:ext cx="2571750" cy="30003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1F2F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pn-3">
            <a:extLst xmlns:a="http://schemas.openxmlformats.org/drawingml/2006/main">
              <a:ext uri="{FF2B5EF4-FFF2-40B4-BE49-F238E27FC236}">
                <a16:creationId xmlns:a16="http://schemas.microsoft.com/office/drawing/2014/main" id="{43B117AC-4A0E-4C09-9226-684184BC60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39250" y="1981200"/>
            <a:ext cx="4953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04</a:t>
            </a:r>
          </a:p>
        </p:txBody>
      </p:sp>
      <p:sp>
        <p:nvSpPr>
          <p:cNvPr id="17" name="pt-3">
            <a:extLst xmlns:a="http://schemas.openxmlformats.org/drawingml/2006/main">
              <a:ext uri="{FF2B5EF4-FFF2-40B4-BE49-F238E27FC236}">
                <a16:creationId xmlns:a16="http://schemas.microsoft.com/office/drawing/2014/main" id="{681A0B2B-DF1A-4339-9168-0328C99A31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39250" y="2647950"/>
            <a:ext cx="215265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0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성과형 광고</a:t>
            </a:r>
          </a:p>
        </p:txBody>
      </p:sp>
      <p:sp>
        <p:nvSpPr>
          <p:cNvPr id="18" name="pb-3">
            <a:extLst xmlns:a="http://schemas.openxmlformats.org/drawingml/2006/main">
              <a:ext uri="{FF2B5EF4-FFF2-40B4-BE49-F238E27FC236}">
                <a16:creationId xmlns:a16="http://schemas.microsoft.com/office/drawing/2014/main" id="{60DDF9A0-C933-4BFE-AE30-4F91E5A5F7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239250" y="3371850"/>
            <a:ext cx="215265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전용 QR·쿠폰으로</a:t>
            </a:r>
          </a:p>
          <a:p xmlns:a="http://schemas.openxmlformats.org/drawingml/2006/main">
            <a:pPr algn="l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문의와 방문을 측정</a:t>
            </a:r>
          </a:p>
        </p:txBody>
      </p:sp>
      <p:sp>
        <p:nvSpPr>
          <p:cNvPr id="19" name="rulebar">
            <a:extLst xmlns:a="http://schemas.openxmlformats.org/drawingml/2006/main">
              <a:ext uri="{FF2B5EF4-FFF2-40B4-BE49-F238E27FC236}">
                <a16:creationId xmlns:a16="http://schemas.microsoft.com/office/drawing/2014/main" id="{30AA1FB1-8F8F-45D5-A4F6-3BC3BD97C7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5191125"/>
            <a:ext cx="112014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inventory">
            <a:extLst xmlns:a="http://schemas.openxmlformats.org/drawingml/2006/main">
              <a:ext uri="{FF2B5EF4-FFF2-40B4-BE49-F238E27FC236}">
                <a16:creationId xmlns:a16="http://schemas.microsoft.com/office/drawing/2014/main" id="{10C4E26E-BB64-46D7-B3D9-26791A66A0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5505450"/>
            <a:ext cx="1524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5185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초기 운영안</a:t>
            </a:r>
          </a:p>
        </p:txBody>
      </p:sp>
      <p:sp>
        <p:nvSpPr>
          <p:cNvPr id="21" name="split">
            <a:extLst xmlns:a="http://schemas.openxmlformats.org/drawingml/2006/main">
              <a:ext uri="{FF2B5EF4-FFF2-40B4-BE49-F238E27FC236}">
                <a16:creationId xmlns:a16="http://schemas.microsoft.com/office/drawing/2014/main" id="{3CE7EA9D-1AD6-47DD-89A4-DDB4D1B314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95500" y="5467350"/>
            <a:ext cx="85725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1667"/>
          </a:bodyPr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8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판매 광고 80%  |  공간 자체 홍보 20%  |  실제 단가는 보행량 측정 후 확정</a:t>
            </a:r>
          </a:p>
        </p:txBody>
      </p:sp>
      <p:sp>
        <p:nvSpPr>
          <p:cNvPr id="22" name="no-forecast">
            <a:extLst xmlns:a="http://schemas.openxmlformats.org/drawingml/2006/main">
              <a:ext uri="{FF2B5EF4-FFF2-40B4-BE49-F238E27FC236}">
                <a16:creationId xmlns:a16="http://schemas.microsoft.com/office/drawing/2014/main" id="{12EC94C2-1A6A-43F3-8EA9-A37E309271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95500" y="5962650"/>
            <a:ext cx="8382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75000"/>
          </a:bodyPr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200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실측과 노출 데이터가 없으므로 본 제안서에는 확정 매출을 제시하지 않습니다.</a:t>
            </a:r>
          </a:p>
        </p:txBody>
      </p:sp>
    </p:spTree>
    <p:extLst>
      <p:ext uri="{BB962C8B-B14F-4D97-AF65-F5344CB8AC3E}">
        <p14:creationId xmlns:p14="http://schemas.microsoft.com/office/powerpoint/2010/main" val="1934130469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2" name="title">
            <a:extLst xmlns:a="http://schemas.openxmlformats.org/drawingml/2006/main">
              <a:ext uri="{FF2B5EF4-FFF2-40B4-BE49-F238E27FC236}">
                <a16:creationId xmlns:a16="http://schemas.microsoft.com/office/drawing/2014/main" id="{D5EC9E16-4889-468F-ADBC-45320BCBB1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323850"/>
            <a:ext cx="106680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9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292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현장실사부터 첫 송출까지 4단계로 검증합니다</a:t>
            </a:r>
          </a:p>
        </p:txBody>
      </p:sp>
      <p:sp>
        <p:nvSpPr>
          <p:cNvPr id="2" name="page">
            <a:extLst xmlns:a="http://schemas.openxmlformats.org/drawingml/2006/main">
              <a:ext uri="{FF2B5EF4-FFF2-40B4-BE49-F238E27FC236}">
                <a16:creationId xmlns:a16="http://schemas.microsoft.com/office/drawing/2014/main" id="{82C45B37-9680-4482-99FB-CACEEF0932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87125" y="6238875"/>
            <a:ext cx="4953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2308"/>
          </a:bodyPr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975" b="0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09</a:t>
            </a:r>
          </a:p>
        </p:txBody>
      </p:sp>
      <p:sp>
        <p:nvSpPr>
          <p:cNvPr id="3" name="timeline">
            <a:extLst xmlns:a="http://schemas.openxmlformats.org/drawingml/2006/main">
              <a:ext uri="{FF2B5EF4-FFF2-40B4-BE49-F238E27FC236}">
                <a16:creationId xmlns:a16="http://schemas.microsoft.com/office/drawing/2014/main" id="{ECFBB506-6351-40DB-8FBD-7D7D8439E1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3295650"/>
            <a:ext cx="106680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dot-0">
            <a:extLst xmlns:a="http://schemas.openxmlformats.org/drawingml/2006/main">
              <a:ext uri="{FF2B5EF4-FFF2-40B4-BE49-F238E27FC236}">
                <a16:creationId xmlns:a16="http://schemas.microsoft.com/office/drawing/2014/main" id="{3D7593A1-C95E-4E9E-A012-8238CCCE95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3209925"/>
            <a:ext cx="190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CA8C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week-0">
            <a:extLst xmlns:a="http://schemas.openxmlformats.org/drawingml/2006/main">
              <a:ext uri="{FF2B5EF4-FFF2-40B4-BE49-F238E27FC236}">
                <a16:creationId xmlns:a16="http://schemas.microsoft.com/office/drawing/2014/main" id="{71325988-29DD-49D4-9FE1-5ABA322D8F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686050"/>
            <a:ext cx="1047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5185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1주</a:t>
            </a:r>
          </a:p>
        </p:txBody>
      </p:sp>
      <p:sp>
        <p:nvSpPr>
          <p:cNvPr id="6" name="step-0">
            <a:extLst xmlns:a="http://schemas.openxmlformats.org/drawingml/2006/main">
              <a:ext uri="{FF2B5EF4-FFF2-40B4-BE49-F238E27FC236}">
                <a16:creationId xmlns:a16="http://schemas.microsoft.com/office/drawing/2014/main" id="{A4AD3E43-00D4-4011-8780-C6F2E3766A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3638550"/>
            <a:ext cx="2238375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4667"/>
          </a:bodyPr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8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현장실사</a:t>
            </a:r>
          </a:p>
        </p:txBody>
      </p:sp>
      <p:sp>
        <p:nvSpPr>
          <p:cNvPr id="7" name="desc-0">
            <a:extLst xmlns:a="http://schemas.openxmlformats.org/drawingml/2006/main">
              <a:ext uri="{FF2B5EF4-FFF2-40B4-BE49-F238E27FC236}">
                <a16:creationId xmlns:a16="http://schemas.microsoft.com/office/drawing/2014/main" id="{063D28A3-3CCF-4335-89CA-9052194D20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4171950"/>
            <a:ext cx="2238375" cy="8096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유리 실측 · 전기 · 열관리</a:t>
            </a:r>
          </a:p>
          <a:p xmlns:a="http://schemas.openxmlformats.org/drawingml/2006/main">
            <a:pPr algn="l">
              <a:def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보행 방향과 시야 확인</a:t>
            </a:r>
          </a:p>
        </p:txBody>
      </p:sp>
      <p:sp>
        <p:nvSpPr>
          <p:cNvPr id="8" name="dot-1">
            <a:extLst xmlns:a="http://schemas.openxmlformats.org/drawingml/2006/main">
              <a:ext uri="{FF2B5EF4-FFF2-40B4-BE49-F238E27FC236}">
                <a16:creationId xmlns:a16="http://schemas.microsoft.com/office/drawing/2014/main" id="{C83E675F-F395-44B7-90F4-2716527BE2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52825" y="3209925"/>
            <a:ext cx="190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week-1">
            <a:extLst xmlns:a="http://schemas.openxmlformats.org/drawingml/2006/main">
              <a:ext uri="{FF2B5EF4-FFF2-40B4-BE49-F238E27FC236}">
                <a16:creationId xmlns:a16="http://schemas.microsoft.com/office/drawing/2014/main" id="{FA1EFFCB-F3DC-4EAB-8225-78294A53F9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52825" y="2686050"/>
            <a:ext cx="1047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5185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2~3주</a:t>
            </a:r>
          </a:p>
        </p:txBody>
      </p:sp>
      <p:sp>
        <p:nvSpPr>
          <p:cNvPr id="10" name="step-1">
            <a:extLst xmlns:a="http://schemas.openxmlformats.org/drawingml/2006/main">
              <a:ext uri="{FF2B5EF4-FFF2-40B4-BE49-F238E27FC236}">
                <a16:creationId xmlns:a16="http://schemas.microsoft.com/office/drawing/2014/main" id="{EC7E673D-348F-489D-A47B-82AAB7ACD7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52825" y="3638550"/>
            <a:ext cx="2238375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4667"/>
          </a:bodyPr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8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조건확정</a:t>
            </a:r>
          </a:p>
        </p:txBody>
      </p:sp>
      <p:sp>
        <p:nvSpPr>
          <p:cNvPr id="11" name="desc-1">
            <a:extLst xmlns:a="http://schemas.openxmlformats.org/drawingml/2006/main">
              <a:ext uri="{FF2B5EF4-FFF2-40B4-BE49-F238E27FC236}">
                <a16:creationId xmlns:a16="http://schemas.microsoft.com/office/drawing/2014/main" id="{8141CC16-4889-418E-B1EA-B90ED31CEC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52825" y="4171950"/>
            <a:ext cx="2238375" cy="8096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견적 · 허가 가능성 · 건물 동의</a:t>
            </a:r>
          </a:p>
          <a:p xmlns:a="http://schemas.openxmlformats.org/drawingml/2006/main">
            <a:pPr algn="l">
              <a:def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조건부 투자계약 체결</a:t>
            </a:r>
          </a:p>
        </p:txBody>
      </p:sp>
      <p:sp>
        <p:nvSpPr>
          <p:cNvPr id="12" name="dot-2">
            <a:extLst xmlns:a="http://schemas.openxmlformats.org/drawingml/2006/main">
              <a:ext uri="{FF2B5EF4-FFF2-40B4-BE49-F238E27FC236}">
                <a16:creationId xmlns:a16="http://schemas.microsoft.com/office/drawing/2014/main" id="{DA093A62-CC1D-4912-9B32-9D04106DCD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3209925"/>
            <a:ext cx="190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week-2">
            <a:extLst xmlns:a="http://schemas.openxmlformats.org/drawingml/2006/main">
              <a:ext uri="{FF2B5EF4-FFF2-40B4-BE49-F238E27FC236}">
                <a16:creationId xmlns:a16="http://schemas.microsoft.com/office/drawing/2014/main" id="{14849F50-CD80-4B65-B19E-EB63BE6934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2686050"/>
            <a:ext cx="1047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5185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4~6주</a:t>
            </a:r>
          </a:p>
        </p:txBody>
      </p:sp>
      <p:sp>
        <p:nvSpPr>
          <p:cNvPr id="14" name="step-2">
            <a:extLst xmlns:a="http://schemas.openxmlformats.org/drawingml/2006/main">
              <a:ext uri="{FF2B5EF4-FFF2-40B4-BE49-F238E27FC236}">
                <a16:creationId xmlns:a16="http://schemas.microsoft.com/office/drawing/2014/main" id="{F4A6D397-EAD4-47B3-B63C-2BD9B952A9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3638550"/>
            <a:ext cx="2238375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4667"/>
          </a:bodyPr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8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제작·설치</a:t>
            </a:r>
          </a:p>
        </p:txBody>
      </p:sp>
      <p:sp>
        <p:nvSpPr>
          <p:cNvPr id="15" name="desc-2">
            <a:extLst xmlns:a="http://schemas.openxmlformats.org/drawingml/2006/main">
              <a:ext uri="{FF2B5EF4-FFF2-40B4-BE49-F238E27FC236}">
                <a16:creationId xmlns:a16="http://schemas.microsoft.com/office/drawing/2014/main" id="{6B7615B5-4893-4A88-935E-3A76F31293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4171950"/>
            <a:ext cx="2238375" cy="8096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LED · 컨트롤러 · CMS 설치</a:t>
            </a:r>
          </a:p>
          <a:p xmlns:a="http://schemas.openxmlformats.org/drawingml/2006/main">
            <a:pPr algn="l">
              <a:def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주야간 밝기 시험</a:t>
            </a:r>
          </a:p>
        </p:txBody>
      </p:sp>
      <p:sp>
        <p:nvSpPr>
          <p:cNvPr id="16" name="dot-3">
            <a:extLst xmlns:a="http://schemas.openxmlformats.org/drawingml/2006/main">
              <a:ext uri="{FF2B5EF4-FFF2-40B4-BE49-F238E27FC236}">
                <a16:creationId xmlns:a16="http://schemas.microsoft.com/office/drawing/2014/main" id="{D43B1D84-0E72-4001-AC63-CAEB9AB823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72575" y="3209925"/>
            <a:ext cx="190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11111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week-3">
            <a:extLst xmlns:a="http://schemas.openxmlformats.org/drawingml/2006/main">
              <a:ext uri="{FF2B5EF4-FFF2-40B4-BE49-F238E27FC236}">
                <a16:creationId xmlns:a16="http://schemas.microsoft.com/office/drawing/2014/main" id="{DD3BC43F-5102-47A1-9420-828EBD3EF1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72575" y="2686050"/>
            <a:ext cx="1047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85185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666A70"/>
                </a:solidFill>
                <a:latin typeface="Apple SD Gothic Neo"/>
                <a:ea typeface="Apple SD Gothic Neo"/>
                <a:cs typeface="Apple SD Gothic Neo"/>
              </a:rPr>
              <a:t>7~10주</a:t>
            </a:r>
          </a:p>
        </p:txBody>
      </p:sp>
      <p:sp>
        <p:nvSpPr>
          <p:cNvPr id="18" name="step-3">
            <a:extLst xmlns:a="http://schemas.openxmlformats.org/drawingml/2006/main">
              <a:ext uri="{FF2B5EF4-FFF2-40B4-BE49-F238E27FC236}">
                <a16:creationId xmlns:a16="http://schemas.microsoft.com/office/drawing/2014/main" id="{E04D7D8B-3AD6-474E-B475-7E76CDBADF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72575" y="3638550"/>
            <a:ext cx="2238375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94667"/>
          </a:bodyPr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875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판매 검증</a:t>
            </a:r>
          </a:p>
        </p:txBody>
      </p:sp>
      <p:sp>
        <p:nvSpPr>
          <p:cNvPr id="19" name="desc-3">
            <a:extLst xmlns:a="http://schemas.openxmlformats.org/drawingml/2006/main">
              <a:ext uri="{FF2B5EF4-FFF2-40B4-BE49-F238E27FC236}">
                <a16:creationId xmlns:a16="http://schemas.microsoft.com/office/drawing/2014/main" id="{1734A5D2-0D41-40E0-8278-230EB90798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72575" y="4171950"/>
            <a:ext cx="2238375" cy="8096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파일럿 광고주 모집</a:t>
            </a:r>
          </a:p>
          <a:p xmlns:a="http://schemas.openxmlformats.org/drawingml/2006/main">
            <a:pPr algn="l">
              <a:def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35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QR·송출 리포트 운영</a:t>
            </a:r>
          </a:p>
        </p:txBody>
      </p:sp>
      <p:sp>
        <p:nvSpPr>
          <p:cNvPr id="20" name="gate">
            <a:extLst xmlns:a="http://schemas.openxmlformats.org/drawingml/2006/main">
              <a:ext uri="{FF2B5EF4-FFF2-40B4-BE49-F238E27FC236}">
                <a16:creationId xmlns:a16="http://schemas.microsoft.com/office/drawing/2014/main" id="{BB7F74F8-0A4F-4B98-ADB7-486FBF2C31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5524500"/>
            <a:ext cx="10668000" cy="609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8E4E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gate-t">
            <a:extLst xmlns:a="http://schemas.openxmlformats.org/drawingml/2006/main">
              <a:ext uri="{FF2B5EF4-FFF2-40B4-BE49-F238E27FC236}">
                <a16:creationId xmlns:a16="http://schemas.microsoft.com/office/drawing/2014/main" id="{A283D8E3-8E6C-4F12-BF03-2867639F90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1075" y="5715000"/>
            <a:ext cx="10191750" cy="2571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t">
            <a:normAutofit fontScale="72500"/>
          </a:bodyPr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defRPr>
            </a:pPr>
            <a:r>
              <a:rPr sz="1500" b="1">
                <a:solidFill>
                  <a:srgbClr val="111111"/>
                </a:solidFill>
                <a:latin typeface="Apple SD Gothic Neo"/>
                <a:ea typeface="Apple SD Gothic Neo"/>
                <a:cs typeface="Apple SD Gothic Neo"/>
              </a:rPr>
              <a:t>투자 집행 Gate  건물 동의 + 광고물 행정 검토 + 확정 견적 + 설치 안전성 충족</a:t>
            </a:r>
          </a:p>
        </p:txBody>
      </p:sp>
    </p:spTree>
    <p:extLst>
      <p:ext uri="{BB962C8B-B14F-4D97-AF65-F5344CB8AC3E}">
        <p14:creationId xmlns:p14="http://schemas.microsoft.com/office/powerpoint/2010/main" val="1128309175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2026-07-22T05:45:10.2980000Z</dcterms:created>
  <dcterms:modified xsi:type="dcterms:W3CDTF">2026-07-22T05:45:10.2980000Z</dcterms:modified>
</coreProperties>
</file>